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Backlinks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3DE3-4006-A133-89E7A57A98E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DE3-4006-A133-89E7A57A98E9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DE3-4006-A133-89E7A57A98E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3DE3-4006-A133-89E7A57A98E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3DE3-4006-A133-89E7A57A98E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3DE3-4006-A133-89E7A57A98E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6D97CDE-E136-4978-AFEC-6D30328F3E1A}" type="CATEGORYNAME">
                      <a:rPr lang="en-US">
                        <a:solidFill>
                          <a:schemeClr val="bg2">
                            <a:lumMod val="10000"/>
                          </a:schemeClr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</a:t>
                    </a:r>
                    <a:fld id="{A90AA22A-448F-49CF-9539-423B33563C4F}" type="PERCENTAGE">
                      <a:rPr lang="en-US" baseline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DE3-4006-A133-89E7A57A98E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3DE3-4006-A133-89E7A57A98E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comment backlinks </c:v>
                </c:pt>
                <c:pt idx="1">
                  <c:v>classified submission </c:v>
                </c:pt>
                <c:pt idx="2">
                  <c:v>business listing</c:v>
                </c:pt>
                <c:pt idx="3">
                  <c:v>others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10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E3-4006-A133-89E7A57A98E9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06:00:36.17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2304 47 24575,'-883'0'0,"714"-12"0,-5 0 0,-871 13 0,1042-1 0,1 0 0,-1 0 0,1 0 0,-1-1 0,1 1 0,0-1 0,-1 1 0,1-1 0,-1 0 0,-3-2 0,6 3 0,0 0 0,0 0 0,0 0 0,0 0 0,0 0 0,0 0 0,-1 0 0,1-1 0,0 1 0,0 0 0,0 0 0,0 0 0,0 0 0,0 0 0,0-1 0,0 1 0,0 0 0,0 0 0,0 0 0,0 0 0,0 0 0,0-1 0,0 1 0,0 0 0,0 0 0,0 0 0,0 0 0,0-1 0,0 1 0,0 0 0,0 0 0,0 0 0,0 0 0,0 0 0,0-1 0,0 1 0,0 0 0,0 0 0,0 0 0,0 0 0,1 0 0,-1 0 0,0 0 0,0-1 0,0 1 0,0 0 0,17-6 0,6 4 0,1 0 0,-1 2 0,0 0 0,0 2 0,0 1 0,0 0 0,30 9 0,-13-3 0,48 4 0,498-6 0,-343-10 0,1756 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06:00:51.0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933 333 24575,'-22'1'0,"0"1"0,1 1 0,0 0 0,0 2 0,0 1 0,0 0 0,1 2 0,0 0 0,0 1 0,-34 22 0,-5 10 0,-104 94 0,106-85 0,45-39 0,1-1 0,0 2 0,0-1 0,2 1 0,-1 1 0,2 0 0,0 0 0,0 1 0,1-1 0,-9 26 0,16-37 0,-1 0 0,0 0 0,1 0 0,0 0 0,-1 1 0,1-1 0,0 0 0,0 0 0,0 0 0,0 0 0,0 0 0,1 0 0,-1 0 0,1 0 0,-1 0 0,1 0 0,0 0 0,0 0 0,0 0 0,0 0 0,2 2 0,-1-1 0,1-1 0,-1 0 0,1 0 0,0 0 0,0 0 0,-1 0 0,1-1 0,1 1 0,-1-1 0,0 0 0,0 0 0,4 1 0,11 1 0,-1-1 0,1 0 0,-1-2 0,19-1 0,-33 1 0,3 0 0,1-1 0,0 0 0,-1 0 0,1-1 0,-1 0 0,1 0 0,-1-1 0,0 0 0,0 0 0,8-5 0,5-5 0,29-29 0,14-9 0,-22 26 0,-21 14 0,0-1 0,-1-1 0,28-26 0,-45 38 0,0 0 0,0 0 0,0 0 0,0 0 0,-1 0 0,1 0 0,0-1 0,-1 1 0,1 0 0,0-1 0,-1 1 0,0 0 0,1-1 0,-1 1 0,0-1 0,0 1 0,0-1 0,0 1 0,0 0 0,0-1 0,0 1 0,0-1 0,-1-2 0,0 1 0,-1 0 0,1 1 0,-1-1 0,0 0 0,1 1 0,-1-1 0,0 1 0,0-1 0,-1 1 0,-3-3 0,0 0 0,-1 0 0,1 1 0,-1 0 0,0 0 0,0 1 0,0 0 0,0 0 0,-13-2 0,-35-2 0,35 6 0,0-2 0,1 0 0,-1-1 0,1 0 0,-21-10 0,15 6 0,1 1 0,-1 1 0,-1 1 0,1 1 0,-1 1 0,-34 1 0,17-1 0,-41-7 0,53 5 0,-43-1 0,70 6 0,1 0 0,-1 0 0,0-1 0,0 1 0,1-1 0,-1 0 0,1 0 0,-1 0 0,1-1 0,-1 1 0,1-1 0,0 0 0,-4-2 0,7 4 0,-1-1 0,0 0 0,1 1 0,-1-1 0,0 0 0,1 0 0,-1 1 0,1-1 0,-1 0 0,1 0 0,0 0 0,-1 0 0,1 0 0,0 0 0,0 0 0,-1 0 0,1 0 0,0 0 0,0 0 0,0-1 0,1 0 0,-1 0 0,1 0 0,0 0 0,0 0 0,-1 0 0,1 0 0,1 0 0,-1 0 0,0 0 0,0 1 0,1-1 0,-1 0 0,2-1 0,4-2 0,0 0 0,0 1 0,0-1 0,0 2 0,1-1 0,0 1 0,0 0 0,0 0 0,11-2 0,34-13 0,-23 1 0,0-2 0,44-35 0,-47 32 0,1 2 0,53-29 0,-68 43 0,38-19 0,66-22 0,-89 37 0,-7 3 0,-1 0 0,1 1 0,0 1 0,1 1 0,32-1 0,-41 5 0,-1 1 0,1 0 0,0 1 0,-1 1 0,1 0 0,-1 0 0,0 1 0,0 1 0,0 0 0,-1 1 0,0 0 0,0 1 0,0 0 0,-1 0 0,19 19 0,-22-18 0,1 2 0,-2-1 0,1 1 0,-1 0 0,7 18 0,-7-16 0,0 1 0,1-1 0,14 18 0,11 7 0,-10-13 0,-1 1 0,-2 0 0,0 2 0,20 39 0,-21-29 0,9 21 0,24 69 0,-45-108 0,-1 0 0,0 1 0,-2-1 0,0 1 0,-1 0 0,-1 0 0,-1 0 0,-2 21 0,0-34 0,0 0 0,0 1 0,-1-1 0,0 0 0,0 0 0,-1-1 0,0 1 0,0-1 0,0 1 0,-1-1 0,-8 8 0,-1 0 0,0 0 0,-1-2 0,-21 15 0,9-11 0,-1 0 0,-1-2 0,0-2 0,-43 13 0,63-22 0,0 0 0,-1-1 0,1 0 0,-1 0 0,1-1 0,-1-1 0,1 1 0,-1-2 0,0 1 0,1-1 0,-1-1 0,1 0 0,0 0 0,-1-1 0,1 0 0,-16-8 0,-12-7 0,0-1 0,2-3 0,-38-28 0,58 37 0,1 0 0,0 0 0,1-1 0,1-1 0,0 0 0,1-1 0,-13-25 0,11 15 0,2-1 0,0 0 0,2 0 0,-7-38 0,13 53 0,-1 1 0,0-1 0,-9-14 0,9 17 0,0 0 0,0 0 0,0-1 0,1 1 0,1-1 0,-3-15 0,4 17 0,0 0 0,1 1 0,0-1 0,0 1 0,1-1 0,0 0 0,0 1 0,1-1 0,0 1 0,1 0 0,-1 0 0,1-1 0,0 2 0,1-1 0,0 0 0,5-7 0,18-22 0,1 0 0,43-41 0,15-17 0,-76 81 0,1 0 0,0 1 0,1 1 0,0 0 0,1 0 0,0 2 0,0-1 0,23-10 0,2 0 0,-30 15 0,1 0 0,1 1 0,-1-1 0,1 2 0,0-1 0,-1 2 0,1-1 0,20-1 0,10 1 0,69 7 0,-92-3 0,-1 2 0,-1 0 0,1 1 0,0 0 0,-1 1 0,0 1 0,18 9 0,1 2 0,-24-13 0,-1 0 0,0 1 0,-1 0 0,1 1 0,15 12 0,-1 4 0,2-1 0,0-1 0,49 29 0,-67-45 0,-1 0 0,1 1 0,-1 0 0,9 7 0,-14-11 0,0 0 0,0 0 0,0 0 0,0 0 0,0 0 0,0 0 0,-1 0 0,1 0 0,0 0 0,-1 0 0,1 0 0,-1 1 0,1-1 0,-1 0 0,1 0 0,-1 1 0,0-1 0,0 0 0,1 1 0,-1-1 0,0 0 0,0 1 0,-1-1 0,1 0 0,0 0 0,0 1 0,0-1 0,-1 0 0,1 1 0,-1-1 0,1 0 0,-1 0 0,0 0 0,1 0 0,-3 2 0,-6 7 0,-2-1 0,1-1 0,-1 1 0,-1-2 0,-19 11 0,-24 15 0,20-4 0,1 2 0,1 1 0,1 2 0,3 0 0,0 2 0,3 2 0,1 0 0,-25 52 0,42-77 0,0 1 0,-1-1 0,-1 0 0,0-1 0,0 0 0,-1-1 0,-1 0 0,0-1 0,0 0 0,-1-1 0,0 0 0,-25 12 0,-17 11 0,-12 6 0,62-35 0,-1-1 0,1 0 0,-1 0 0,0-1 0,0 1 0,1-1 0,-1-1 0,0 1 0,0-1 0,-7 0 0,-33-9 0,37 7 0,0-1 0,1 1 0,-1 1 0,0 0 0,0 0 0,-1 1 0,1 0 0,0 1 0,-13 2 0,20-3 0,0 1 0,0 0 0,1 1 0,-1-1 0,0 0 0,0 0 0,1 1 0,-1-1 0,1 1 0,-1 0 0,1-1 0,0 1 0,-1 0 0,1 0 0,0 0 0,0-1 0,1 1 0,-1 0 0,0 1 0,0-1 0,1 0 0,0 0 0,-1 4 0,0 5 0,0 1 0,1 0 0,1 14 0,0-10 0,2 68 0,-3 180 0,0-258 0,-1 0 0,0 0 0,0 0 0,-1 0 0,0 0 0,0 0 0,0-1 0,-1 1 0,1-1 0,-1 0 0,-1 1 0,1-1 0,-1-1 0,-6 8 0,8-10 0,-1 0 0,0 0 0,1 0 0,-1 0 0,0 0 0,0-1 0,0 1 0,0-1 0,0 0 0,0 0 0,-1 0 0,1-1 0,0 1 0,0-1 0,-1 1 0,1-1 0,0 0 0,-1 0 0,1-1 0,0 1 0,-1-1 0,1 1 0,0-1 0,0 0 0,0 0 0,0-1 0,-4-1 0,1 0 0,0 0 0,1 0 0,0 0 0,-1-1 0,1 0 0,0 0 0,1 0 0,-1-1 0,1 0 0,0 0 0,0 0 0,1 0 0,-1 0 0,1-1 0,0 1 0,0-1 0,1 0 0,0 0 0,0 0 0,0 0 0,1 0 0,0-1 0,0 1 0,1 0 0,-1-1 0,1 1 0,1 0 0,-1-1 0,1 1 0,3-12 0,6-36 0,-2 1 0,0-63 0,-9-110 0,-1 83 0,1 135 0,0-1 0,0 0 0,-1 1 0,0 0 0,-1-1 0,0 1 0,-5-12 0,3 11 0,2-1 0,-1 0 0,-4-21 0,8 30 0,0-1 0,0 0 0,0 0 0,0 1 0,0-1 0,0 0 0,0 0 0,1 1 0,-1-1 0,1 0 0,-1 1 0,1-1 0,0 0 0,-1 1 0,1-1 0,0 1 0,0-1 0,0 1 0,0 0 0,1-1 0,-1 1 0,0 0 0,0 0 0,1-1 0,-1 1 0,1 0 0,-1 1 0,1-1 0,-1 0 0,1 0 0,0 1 0,-1-1 0,1 1 0,0-1 0,-1 1 0,1 0 0,2-1 0,9-1 0,0 1 0,0 1 0,0-1 0,14 3 0,-11-1 0,14 2 0,0 2 0,0 1 0,0 1 0,55 23 0,-1-2 0,119 20 0,-171-39 0,1 1 0,-2 2 0,1 1 0,-2 1 0,41 26 0,-41-23 0,101 43 0,-89-43 0,78 45 0,-115-59 0,-1 0 0,1 0 0,-1 0 0,0 1 0,-1 0 0,1-1 0,-1 1 0,1 1 0,-1-1 0,0 0 0,-1 1 0,1 0 0,-1 0 0,3 7 0,-4-8 0,0 0 0,-1 0 0,1 0 0,-1-1 0,0 1 0,0 0 0,0 0 0,0 0 0,-1 0 0,1 0 0,-1 0 0,0 0 0,0-1 0,-1 1 0,1 0 0,-1-1 0,0 1 0,0-1 0,-4 6 0,-10 12 0,1 0 0,1 1 0,1 1 0,-13 32 0,25-54 0,0 1 0,1-1 0,-1 1 0,1 0 0,-1-1 0,1 1 0,0-1 0,-1 1 0,1 0 0,0-1 0,0 1 0,0-1 0,0 1 0,1 0 0,-1-1 0,0 1 0,1-1 0,-1 1 0,1 0 0,-1-1 0,1 1 0,0-1 0,0 0 0,-1 1 0,1-1 0,0 0 0,0 1 0,3 1 0,-2-2 0,0 0 0,0 0 0,0-1 0,0 1 0,0 0 0,0-1 0,0 1 0,0-1 0,0 0 0,1 0 0,-1 0 0,0 0 0,0 0 0,0 0 0,0-1 0,0 1 0,1 0 0,-1-1 0,0 0 0,0 0 0,3-1 0,3-2 0,12-5 0,1-1 0,-1-1 0,18-13 0,-33 20 0,0 0 0,0 0 0,0-1 0,-1 1 0,1-1 0,-1 0 0,0 0 0,-1-1 0,1 1 0,-1-1 0,0 0 0,-1 0 0,1 0 0,-1 0 0,2-8 0,2-13 0,2 1 0,1 1 0,14-29 0,-12 29 0,-1 0 0,-1-1 0,6-27 0,-14 45 0,0 1 0,-1-1 0,0 1 0,0-1 0,-1 1 0,0-1 0,0 1 0,-4-13 0,-25-59 0,8 26 0,15 33 0,-2 0 0,0 1 0,-1-1 0,0 2 0,-2 0 0,0 0 0,-2 1 0,0 0 0,-19-17 0,26 29 0,0 0 0,0 1 0,0 0 0,0 1 0,-1 0 0,1 0 0,-1 0 0,0 1 0,0 0 0,0 1 0,-13-1 0,-11 0 0,-54 5 0,24 0 0,-53-1 0,-230-4 0,320-1 0,1 0 0,0-2 0,0-1 0,-26-10 0,38 12 0,7 3 0,1-1 0,-1 1 0,1 0 0,-1 1 0,0-1 0,1 1 0,-1 0 0,1 0 0,-1 0 0,0 1 0,1 0 0,-1 0 0,1 0 0,-1 0 0,1 1 0,0-1 0,-1 1 0,1 0 0,0 1 0,0-1 0,0 1 0,1-1 0,-1 1 0,1 0 0,-1 1 0,-4 5 0,4-3 0,0-1 0,0 1 0,1 0 0,0 0 0,0 0 0,1 1 0,-1-1 0,1 1 0,1-1 0,-1 1 0,1-1 0,1 1 0,-1 0 0,1 0 0,0 0 0,0-1 0,1 1 0,1 7 0,75 252 0,-74-258 0,0 0 0,0-1 0,1 1 0,-1-1 0,2 0 0,-1 0 0,10 12 0,-11-16 0,1 0 0,-1 0 0,1 0 0,-1 0 0,1-1 0,0 1 0,0-1 0,0 0 0,0 0 0,0 0 0,1-1 0,-1 0 0,0 0 0,1 0 0,7 1 0,9 0 0,0 2 0,0 0 0,-1 1 0,0 1 0,0 1 0,26 13 0,111 68 0,-123-67 0,93 57 0,140 116 0,-223-161 0,-28-22 0,-1 0 0,0 1 0,-1 0 0,24 29 0,-37-40 0,-1-1 0,1 1 0,0 0 0,-1 0 0,1 0 0,-1 0 0,1-1 0,-1 1 0,0 0 0,1 0 0,-1 0 0,0 0 0,0 0 0,0 0 0,1 0 0,-1 0 0,0 0 0,0 0 0,-1 1 0,1-1 0,0-1 0,0 1 0,-1-1 0,1 0 0,-1 1 0,1-1 0,0 1 0,-1-1 0,1 0 0,-1 1 0,1-1 0,-1 0 0,1 1 0,-1-1 0,1 0 0,-1 0 0,1 0 0,-1 0 0,0 1 0,1-1 0,-1 0 0,1 0 0,-2 0 0,-1 0 0,-1 0 0,1 0 0,-1-1 0,0 1 0,1-1 0,-1 0 0,1 0 0,-6-2 0,-5-5 0,1 0 0,-23-20 0,-18-11 0,-114-48 0,134 72 0,0 0 0,-70-18 0,70 27 0,0 2 0,0 1 0,0 2 0,-52 4 0,49 0 0,0-3 0,1 0 0,-68-11 0,-265-85 0,359 93 0,0-1 0,0 0 0,1 0 0,-1-1 0,1-1 0,0 0 0,0 0 0,1 0 0,-1-1 0,2-1 0,-1 1 0,1-1 0,0 0 0,1-1 0,-1 0 0,2 0 0,-1 0 0,2-1 0,-5-10 0,-1 0 0,-17-41 0,25 57 0,1 0 0,0 0 0,0 0 0,0 0 0,1-1 0,-1 1 0,1 0 0,0-1 0,0 1 0,1 0 0,-1 0 0,3-7 0,-2 9 0,0-1 0,1 1 0,-1-1 0,1 1 0,0 0 0,0-1 0,0 1 0,0 0 0,0 0 0,0 0 0,1 1 0,3-4 0,-3 3 0,0 1 0,0-2 0,-1 1 0,1 0 0,0 0 0,-1-1 0,0 0 0,0 1 0,0-1 0,2-3 0,-2 0 0,0 0 0,0 0 0,-1 0 0,0 0 0,0 0 0,-1 0 0,0-7 0,0 7 0,1 0 0,-1 0 0,1-1 0,0 1 0,3-10 0,-3 15 0,-1 0 0,0 1 0,0-1 0,0 0 0,1 1 0,-1-1 0,1 1 0,-1-1 0,0 0 0,1 1 0,-1-1 0,1 1 0,-1-1 0,1 1 0,-1-1 0,1 1 0,-1 0 0,1-1 0,0 1 0,-1-1 0,1 1 0,0 0 0,-1 0 0,1 0 0,0-1 0,-1 1 0,1 0 0,1 0 0,-1 0 0,1 1 0,-1-1 0,1 0 0,-1 1 0,1 0 0,-1-1 0,1 1 0,-1 0 0,0-1 0,0 1 0,1 0 0,0 2 0,3 1 0,-1 0 0,1 1 0,-1 0 0,-1 0 0,6 7 0,-9-11 0,1 0 0,0 0 0,-1 0 0,1-1 0,-1 1 0,1 0 0,-1 0 0,1 0 0,-1 0 0,0 0 0,1 0 0,-1 0 0,0 0 0,0 0 0,0 0 0,0 0 0,0 0 0,0 0 0,0 0 0,0 0 0,0 0 0,0 0 0,-1 0 0,1 0 0,-1 1 0,0-2 0,0 0 0,0 0 0,0 0 0,-1 0 0,1 0 0,0 0 0,0 0 0,0-1 0,0 1 0,0-1 0,0 1 0,0-1 0,0 1 0,0-1 0,0 1 0,0-1 0,0 0 0,0 1 0,0-1 0,-1-2 0,2 3 0,-1-1 0,1 1 0,-1-1 0,0 0 0,1 1 0,-1-1 0,0 1 0,1 0 0,-1-1 0,0 1 0,0 0 0,1-1 0,-1 1 0,0 0 0,0 0 0,1-1 0,-1 1 0,0 0 0,0 0 0,0 0 0,-1 0 0,1 1 0,1-1 0,0 0 0,-1 1 0,1-1 0,0 1 0,-1-1 0,1 1 0,0-1 0,-1 1 0,1-1 0,0 1 0,0-1 0,0 1 0,-1-1 0,1 1 0,0 0 0,0-1 0,0 1 0,0-1 0,0 1 0,0 0 0,0 0 0,0 3 0,1 0 0,-1 0 0,1 0 0,0 0 0,0 0 0,1 0 0,2 5 0,-1-3 0,4 5 0,0 0 0,-1 1 0,0 0 0,0 1 0,-2-1 0,1 1 0,-2 0 0,4 21 0,-5-14 0,8 37 0,-8-51 0,-1-1 0,1 0 0,0 1 0,0-1 0,1 0 0,0 0 0,-1 0 0,2-1 0,-1 1 0,0-1 0,7 6 0,-10-9 0,1 0 0,0-1 0,0 1 0,0-1 0,0 1 0,0 0 0,0-1 0,0 0 0,-1 1 0,1-1 0,1 1 0,-1-1 0,0 0 0,0 0 0,0 0 0,0 0 0,0 0 0,0 0 0,0 0 0,0 0 0,0 0 0,0 0 0,0 0 0,0-1 0,0 1 0,0 0 0,0-1 0,0 1 0,0-1 0,0 1 0,0-1 0,0 1 0,-1-1 0,1 0 0,1-1 0,3-3 0,0-1 0,0 1 0,-1-1 0,6-10 0,6-7 0,-9 17 0,0 0 0,1 0 0,-1 1 0,1-1 0,0 2 0,1-1 0,-1 1 0,1 1 0,0-1 0,0 2 0,0-1 0,1 1 0,-1 0 0,11 0 0,17 0 0,-1 1 0,48 6 0,-75-4 0,13 2 0,0 1 0,-1 1 0,23 7 0,-25-5 0,1-2 0,0 0 0,0-1 0,21 1 0,51-6-1365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06:02:43.46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06:07:54.88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862 284 24575,'-7'1'0,"0"0"0,0 0 0,1 1 0,-1 0 0,0 0 0,1 0 0,0 1 0,-8 4 0,5-2 0,1-1 0,-1-1 0,-15 5 0,5-5 0,1-1 0,-31-1 0,33-1 0,-1 1 0,0 0 0,-28 6 0,14 0 0,-1-2 0,1-2 0,-1-1 0,1-1 0,-56-6 0,73 3 0,-1-1 0,1-1 0,-1 0 0,-12-7 0,14 6 0,1 1 0,-1 0 0,0 0 0,-21-2 0,29 6 0,0 0 0,0 0 0,1 0 0,-1 1 0,0-1 0,0 1 0,0 1 0,0-1 0,1 1 0,-1 0 0,1 0 0,-1 0 0,1 0 0,0 1 0,-1 0 0,-4 4 0,0 1 0,0-1 0,-1 0 0,-18 10 0,28-17 0,-1 0 0,1 0 0,-1 1 0,1-1 0,-1 0 0,1 0 0,-1 0 0,1 1 0,0-1 0,-1 0 0,1 0 0,-1 1 0,1-1 0,0 0 0,-1 1 0,1-1 0,0 1 0,-1-1 0,1 0 0,0 1 0,0-1 0,-1 1 0,1-1 0,0 1 0,0-1 0,0 1 0,0-1 0,0 1 0,-1-1 0,1 1 0,0-1 0,0 1 0,0 0 0,15 11 0,39 7 0,-39-15 0,104 43 0,40 13 0,-128-50 0,1-2 0,0-1 0,40 4 0,119-8 0,-40-3 0,-129 3 0,1 0 0,-1 2 0,34 11 0,20 4 0,341 46 0,-416-66 0,31 6 0,37 11 0,-43-9 0,1-1 0,38 4 0,226-8 0,-156-5 0,-132 3 0,0-1 0,0 0 0,0 0 0,0-1 0,0 1 0,1 0 0,-1-1 0,-1 0 0,1 0 0,0 0 0,0 0 0,0 0 0,0-1 0,-1 1 0,1-1 0,3-3 0,-3 2 0,0-1 0,0 0 0,-1-1 0,0 1 0,1 0 0,-2-1 0,1 1 0,0-1 0,1-9 0,5-20 0,-8 27 0,1 0 0,0 1 0,1-1 0,0 1 0,0 0 0,0 0 0,1 0 0,0 0 0,0 0 0,0 0 0,1 0 0,0 1 0,0 0 0,8-8 0,-4 6 0,0-1 0,0 0 0,-1-1 0,0 0 0,0 0 0,-1 0 0,0-1 0,4-11 0,-7 16 0,-1 0 0,-1 0 0,1-1 0,-1 1 0,0 0 0,0-1 0,0 1 0,-1-1 0,0 1 0,0-1 0,0 1 0,-1-1 0,1 1 0,-1-1 0,-1 1 0,1 0 0,-1-1 0,-3-6 0,-3-4 0,-54-96 0,54 100 0,0 0 0,-1 1 0,0 1 0,-1-1 0,0 1 0,-22-16 0,-8-3 0,17 12 0,-32-18 0,46 30 0,-1 0 0,1 2 0,0-1 0,-1 1 0,0 0 0,1 1 0,-18-2 0,-22 3 0,-1 2 0,-71 11 0,-60 1 0,150-14 0,21 0 0,0 0 0,-1 1 0,1 0 0,0 1 0,-1 0 0,1 0 0,0 1 0,0 1 0,0-1 0,0 2 0,-18 8 0,4 4 0,0 1 0,1 1 0,1 2 0,-28 30 0,45-46 0,1 0 0,-2 0 0,1 0 0,0 0 0,-1-1 0,1 0 0,-1 0 0,0-1 0,0 0 0,0 0 0,0 0 0,0 0 0,-1-1 0,1 0 0,-10 0 0,-35 8 0,49-8 0,-1 0 0,1-1 0,-1 2 0,1-1 0,-1 0 0,1 0 0,0 1 0,0-1 0,0 1 0,0 0 0,0 0 0,0-1 0,0 1 0,1 0 0,-1 1 0,0-1 0,1 0 0,0 0 0,0 1 0,0-1 0,-2 4 0,3-4 0,-1 0 0,1 0 0,0 0 0,0 0 0,0 0 0,0 0 0,0 0 0,0 0 0,0 0 0,1-1 0,-1 1 0,1 0 0,-1 0 0,1 0 0,0 0 0,0-1 0,0 1 0,0 0 0,0-1 0,0 1 0,0-1 0,0 1 0,1-1 0,-1 1 0,0-1 0,1 0 0,-1 0 0,1 0 0,2 2 0,17 7 0,-1-1 0,42 12 0,-20-7 0,341 97 0,-367-107 0,7 1 0,1 0 0,-1-2 0,1-1 0,0-1 0,0 0 0,0-2 0,40-7 0,-57 6 0,1-1 0,0 0 0,-1 0 0,0 0 0,0-1 0,0 0 0,7-6 0,-7 5 0,0 1 0,1-1 0,0 1 0,-1 0 0,14-3 0,-20 7-33,0 0 0,1-1-1,-1 1 1,0 0 0,0 0-1,0-1 1,0 1 0,0 0 0,1-1-1,-1 1 1,0-1 0,0 0-1,0 1 1,0-1 0,0 0-1,0 1 1,-1-1 0,1 0 0,0 0-1,0 0 1,0 0 0,-1 0-1,1 0 1,-1 0 0,1 0-1,-1 0 1,1 0 0,-1 0 0,1-1-1,-1 1 1,0 0 0,0 0-1,0 0 1,1 0 0,-1-1-1,0 1 1,-1 0 0,1 0 0,0 0-1,0-2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4F32B9-139B-4C75-BC04-B149A0167D62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B1007-C898-4FCB-BE5F-BF4841768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00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B1007-C898-4FCB-BE5F-BF484176895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16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B1007-C898-4FCB-BE5F-BF484176895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52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B1007-C898-4FCB-BE5F-BF484176895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09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B1007-C898-4FCB-BE5F-BF484176895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788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B1007-C898-4FCB-BE5F-BF484176895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84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79B76-F42D-EE95-0ECD-424B6B34B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C2E9C0-C897-178C-222D-263F40C1D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0E762-2127-826F-DEFC-44C0EF29C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09D1C-E951-4846-B4D4-6ED6F35666E5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D7AEC-984B-0078-3ABC-E4FC5E7C2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E9C77-727E-C6AF-E6C8-D770C920C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99F-E840-4774-9C0C-02DD31541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7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2CFE8-4692-D981-C6F3-E63F4B72B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BB019-F2E1-F39C-1EEF-37BCB112A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2C39A-60CC-8375-0DA1-E2B596162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09D1C-E951-4846-B4D4-6ED6F35666E5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61325-74DE-7BF3-3179-16F7EEF2F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05508-1674-ED91-DE8D-BBFD5F220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99F-E840-4774-9C0C-02DD31541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03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262D6-5A80-B6A3-9EF5-506F24E55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23244-3B2A-CA01-ABB5-E4AA42891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7E13D-9428-5D56-5175-879E9994B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09D1C-E951-4846-B4D4-6ED6F35666E5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C1B43-DBAD-A38D-3668-A7362274C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355FC-907A-3AA7-B6C3-4323825AB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99F-E840-4774-9C0C-02DD31541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120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28C4D-1068-FEA0-F4D0-7DEC06DA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5F09B-5329-62A5-8F4F-47E818218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409A5-3495-4C55-315B-E18184937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1B4FA-7254-A5B3-0E19-9F3CDBB59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09D1C-E951-4846-B4D4-6ED6F35666E5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52BCC4-87EE-AC0F-40A5-FA525F587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7B5743-7856-52E8-DBD7-4BB8AF085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99F-E840-4774-9C0C-02DD31541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714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70769-0FE8-D618-93E6-652F92D7B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305CF5-6CB5-6DD6-3618-7E2FB1A82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EC5C04-3683-E7CC-A232-529185DF1B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8FA912-E414-0EB7-000F-9AAB41D98D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BE5E5A-2D7B-9EF6-7900-1D30BD5F01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F68721-FDFD-AD26-3AC8-4C7C55529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09D1C-E951-4846-B4D4-6ED6F35666E5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5115FB-337B-FFD5-12AD-9D44F61C1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E741D9-0895-AF74-B0BF-6F854141B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99F-E840-4774-9C0C-02DD31541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086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DCE38-29AC-02BB-35BC-835847759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9A9538-C875-9190-5E30-96545413A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09D1C-E951-4846-B4D4-6ED6F35666E5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E7BBDD-B444-4525-572E-58029287D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FBCEA7-CE5D-2B66-A485-1686AD2D2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99F-E840-4774-9C0C-02DD31541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10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AB6BB3-919E-D1B9-C339-80716D785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09D1C-E951-4846-B4D4-6ED6F35666E5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AA52D7-83F5-C219-13ED-4590BE95F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80498-BD17-22C6-EFBE-835A020B5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99F-E840-4774-9C0C-02DD31541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972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67284-56CB-0A73-81FA-46C6869E6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2FA63-519F-6CAA-477A-DFAAB9FE5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2007E-A2BD-04D8-A6A8-E9D531D176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D75B27-42A9-7374-8765-6B507FE61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09D1C-E951-4846-B4D4-6ED6F35666E5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B44DA-19C9-9F4F-F06F-D19743B40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93F2F-3D8F-CDDC-666F-42FE86647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99F-E840-4774-9C0C-02DD31541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178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A92C5-1FDD-2064-2E91-388E7C083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831341-BB53-AADB-CA1E-A1BF0561C3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6C678-92F8-66F0-987E-02AC94C48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1E5F14-76B9-D817-DBA5-2B1E91465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09D1C-E951-4846-B4D4-6ED6F35666E5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C228F5-CB40-FBCB-D9EC-A8E6ECDA0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94C222-3704-C81F-5BC5-B07B25C99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99F-E840-4774-9C0C-02DD31541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5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A2DC5-F674-2822-C7EC-7AD13716C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426E34-9382-FD1B-DE94-2ED0C792A0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E39E4-1E9B-1B6C-C6B4-48E8D6E2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09D1C-E951-4846-B4D4-6ED6F35666E5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00BA1-ABF0-D987-8AA0-491BE9433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D3D7-061F-4E99-B103-F0156CDC8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99F-E840-4774-9C0C-02DD31541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392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23A99E-D50F-3A39-709B-6107160D7D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4C757E-4646-45BF-6C0A-2B0F6EDD2F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08219-E9E0-EA22-2E0B-4AC309996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09D1C-E951-4846-B4D4-6ED6F35666E5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02C25-D609-DC71-1875-A31DEC174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9E8E8-A136-12AB-23B6-4E54A18A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99F-E840-4774-9C0C-02DD31541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89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5C758D-CA22-7B32-3E09-DCF2CC951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739362-9BCD-6BC4-E628-BF80C3665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E4E59-8039-2744-6D68-858686BD68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09D1C-E951-4846-B4D4-6ED6F35666E5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E704B-1407-843C-9908-CA28ED7591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15AAF-D7DD-ABFE-7924-468E1676E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5699F-E840-4774-9C0C-02DD31541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204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customXml" Target="../ink/ink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rihantglobal.net/social-media-agency-in-jaipur/" TargetMode="External"/><Relationship Id="rId2" Type="http://schemas.openxmlformats.org/officeDocument/2006/relationships/hyperlink" Target="https://arihantglobal.net/digital-marketing-company-in-jaipur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ihantglobal.net/logo-designer-in-jaipur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rinfotech.co.in/digital-marketing-company.html" TargetMode="External"/><Relationship Id="rId3" Type="http://schemas.openxmlformats.org/officeDocument/2006/relationships/hyperlink" Target="https://www.digitalsocialite.in/" TargetMode="External"/><Relationship Id="rId7" Type="http://schemas.openxmlformats.org/officeDocument/2006/relationships/hyperlink" Target="https://www.reinventdigital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riftclick.com/2023/12/13/" TargetMode="External"/><Relationship Id="rId5" Type="http://schemas.openxmlformats.org/officeDocument/2006/relationships/hyperlink" Target="https://www.digitalmarketingjaipur.com/" TargetMode="External"/><Relationship Id="rId4" Type="http://schemas.openxmlformats.org/officeDocument/2006/relationships/hyperlink" Target="https://www.digitalsocialite.in/blog/understanding-the-difference-between-marketing-and-advertisin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gitalsocialite.in/blog/understanding-the-difference-between-marketing-and-advertis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einventdigital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gitalsocialite.in/blog/understanding-the-difference-between-marketing-and-advertisin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rossgraphicideas.com/12-benefits-psd-to-html-conversion-can-bring-to-your-web-design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ossgraphicideas.com/12-benefits-psd-to-html-conversion-can-bring-to-your-web-design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arihantglobal.net/digital-marketing-agency-in-kota/" TargetMode="External"/><Relationship Id="rId13" Type="http://schemas.openxmlformats.org/officeDocument/2006/relationships/hyperlink" Target="https://arihantglobal.net/digital-marketing-company-in-gorakhpur/" TargetMode="External"/><Relationship Id="rId18" Type="http://schemas.openxmlformats.org/officeDocument/2006/relationships/hyperlink" Target="https://arihantglobal.net/digital-marketing-agency-in-bikaner/" TargetMode="External"/><Relationship Id="rId3" Type="http://schemas.openxmlformats.org/officeDocument/2006/relationships/hyperlink" Target="https://arihantglobal.net/best-digital-marketing-agency-in-allahabad/" TargetMode="External"/><Relationship Id="rId7" Type="http://schemas.openxmlformats.org/officeDocument/2006/relationships/hyperlink" Target="https://arihantglobal.net/best-digital-marketing-company-in-jodhpur/" TargetMode="External"/><Relationship Id="rId12" Type="http://schemas.openxmlformats.org/officeDocument/2006/relationships/hyperlink" Target="https://arihantglobal.net/digital-marketing-agency-in-pune/" TargetMode="External"/><Relationship Id="rId17" Type="http://schemas.openxmlformats.org/officeDocument/2006/relationships/hyperlink" Target="https://arihantglobal.net/digital-marketing-company-in-agra-2/" TargetMode="External"/><Relationship Id="rId2" Type="http://schemas.openxmlformats.org/officeDocument/2006/relationships/hyperlink" Target="https://arihantglobal.net/best-digital-marketing-company-in-hyderabad/" TargetMode="External"/><Relationship Id="rId16" Type="http://schemas.openxmlformats.org/officeDocument/2006/relationships/hyperlink" Target="https://arihantglobal.net/digital-marketing-company-in-aligarh/" TargetMode="External"/><Relationship Id="rId20" Type="http://schemas.openxmlformats.org/officeDocument/2006/relationships/hyperlink" Target="https://arihantglobal.net/digital-marketing-company-in-noid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ihantglobal.net/best-digital-marketing-company-in-gurgaon/" TargetMode="External"/><Relationship Id="rId11" Type="http://schemas.openxmlformats.org/officeDocument/2006/relationships/hyperlink" Target="https://arihantglobal.net/digital-marketing-agency-in-guwahati/" TargetMode="External"/><Relationship Id="rId5" Type="http://schemas.openxmlformats.org/officeDocument/2006/relationships/hyperlink" Target="https://arihantglobal.net/best-digital-marketing-agency-in-vadodara/" TargetMode="External"/><Relationship Id="rId15" Type="http://schemas.openxmlformats.org/officeDocument/2006/relationships/hyperlink" Target="https://arihantglobal.net/digital-marketing-company-in-ajmer-rajasthan/" TargetMode="External"/><Relationship Id="rId10" Type="http://schemas.openxmlformats.org/officeDocument/2006/relationships/hyperlink" Target="https://arihantglobal.net/digital-marketing-agency-in-delhi/" TargetMode="External"/><Relationship Id="rId19" Type="http://schemas.openxmlformats.org/officeDocument/2006/relationships/hyperlink" Target="https://arihantglobal.net/digital-marketing-company-in-patna/" TargetMode="External"/><Relationship Id="rId4" Type="http://schemas.openxmlformats.org/officeDocument/2006/relationships/hyperlink" Target="https://arihantglobal.net/best-digital-marketing-agency-in-shekhawati/" TargetMode="External"/><Relationship Id="rId9" Type="http://schemas.openxmlformats.org/officeDocument/2006/relationships/hyperlink" Target="https://arihantglobal.net/best-digital-marketing-company-in-udaipur/" TargetMode="External"/><Relationship Id="rId14" Type="http://schemas.openxmlformats.org/officeDocument/2006/relationships/hyperlink" Target="https://arihantglobal.net/digital-marketing-agency-in-mumbai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645C6-5D05-9143-86C9-7A2207A76C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4307" y="809095"/>
            <a:ext cx="9144000" cy="101970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competitor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Analysis</a:t>
            </a:r>
            <a:r>
              <a:rPr lang="en-US" b="1" dirty="0"/>
              <a:t> Report</a:t>
            </a:r>
            <a:br>
              <a:rPr lang="en-US" b="1" dirty="0"/>
            </a:br>
            <a:r>
              <a:rPr lang="en-US" b="1" dirty="0" err="1">
                <a:solidFill>
                  <a:schemeClr val="accent2"/>
                </a:solidFill>
              </a:rPr>
              <a:t>Arihant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1"/>
                </a:solidFill>
              </a:rPr>
              <a:t>Global</a:t>
            </a:r>
          </a:p>
        </p:txBody>
      </p:sp>
      <p:pic>
        <p:nvPicPr>
          <p:cNvPr id="1026" name="Picture 2" descr="Competitor Analysis Report Template | Beautiful.ai">
            <a:extLst>
              <a:ext uri="{FF2B5EF4-FFF2-40B4-BE49-F238E27FC236}">
                <a16:creationId xmlns:a16="http://schemas.microsoft.com/office/drawing/2014/main" id="{545F4C4A-A9BD-AC3F-8E8E-37DF407E1D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 t="16775" r="3587" b="5562"/>
          <a:stretch/>
        </p:blipFill>
        <p:spPr bwMode="auto">
          <a:xfrm>
            <a:off x="1067874" y="2013720"/>
            <a:ext cx="9836866" cy="459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83D293F-C2B6-BAB3-8DE0-8AA24029453D}"/>
                  </a:ext>
                </a:extLst>
              </p14:cNvPr>
              <p14:cNvContentPartPr/>
              <p14:nvPr/>
            </p14:nvContentPartPr>
            <p14:xfrm>
              <a:off x="5986307" y="3251240"/>
              <a:ext cx="1148400" cy="180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83D293F-C2B6-BAB3-8DE0-8AA24029453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23667" y="3188600"/>
                <a:ext cx="1274040" cy="1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A9716CB-54BE-2049-C126-EBBDA2C6EFAA}"/>
                  </a:ext>
                </a:extLst>
              </p14:cNvPr>
              <p14:cNvContentPartPr/>
              <p14:nvPr/>
            </p14:nvContentPartPr>
            <p14:xfrm>
              <a:off x="1577747" y="1480400"/>
              <a:ext cx="657000" cy="5587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A9716CB-54BE-2049-C126-EBBDA2C6EFA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14747" y="1417400"/>
                <a:ext cx="782640" cy="68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74661CB5-DCEB-32A1-3DF4-38F056DD7BF4}"/>
                  </a:ext>
                </a:extLst>
              </p14:cNvPr>
              <p14:cNvContentPartPr/>
              <p14:nvPr/>
            </p14:nvContentPartPr>
            <p14:xfrm>
              <a:off x="1024427" y="109196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74661CB5-DCEB-32A1-3DF4-38F056DD7BF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61787" y="102932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0ABECB1-E7B3-CCB4-4988-0E371FB6061A}"/>
                  </a:ext>
                </a:extLst>
              </p14:cNvPr>
              <p14:cNvContentPartPr/>
              <p14:nvPr/>
            </p14:nvContentPartPr>
            <p14:xfrm>
              <a:off x="5193227" y="3106880"/>
              <a:ext cx="843840" cy="2638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0ABECB1-E7B3-CCB4-4988-0E371FB6061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30227" y="3043880"/>
                <a:ext cx="969480" cy="38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69799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1790A-C272-868D-FEBC-C96A79EF0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0546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 rtl="0" fontAlgn="b"/>
            <a:r>
              <a:rPr lang="en-US" sz="4400" b="1" dirty="0">
                <a:effectLst/>
              </a:rPr>
              <a:t>keywords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A3B93F6-91C4-C5A1-2E6D-8AFCB48BE4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4860093"/>
              </p:ext>
            </p:extLst>
          </p:nvPr>
        </p:nvGraphicFramePr>
        <p:xfrm>
          <a:off x="88900" y="1405467"/>
          <a:ext cx="12014200" cy="4439869"/>
        </p:xfrm>
        <a:graphic>
          <a:graphicData uri="http://schemas.openxmlformats.org/drawingml/2006/table">
            <a:tbl>
              <a:tblPr/>
              <a:tblGrid>
                <a:gridCol w="2560403">
                  <a:extLst>
                    <a:ext uri="{9D8B030D-6E8A-4147-A177-3AD203B41FA5}">
                      <a16:colId xmlns:a16="http://schemas.microsoft.com/office/drawing/2014/main" val="1269997938"/>
                    </a:ext>
                  </a:extLst>
                </a:gridCol>
                <a:gridCol w="2560403">
                  <a:extLst>
                    <a:ext uri="{9D8B030D-6E8A-4147-A177-3AD203B41FA5}">
                      <a16:colId xmlns:a16="http://schemas.microsoft.com/office/drawing/2014/main" val="3552683227"/>
                    </a:ext>
                  </a:extLst>
                </a:gridCol>
                <a:gridCol w="1974261">
                  <a:extLst>
                    <a:ext uri="{9D8B030D-6E8A-4147-A177-3AD203B41FA5}">
                      <a16:colId xmlns:a16="http://schemas.microsoft.com/office/drawing/2014/main" val="2845024717"/>
                    </a:ext>
                  </a:extLst>
                </a:gridCol>
                <a:gridCol w="1409130">
                  <a:extLst>
                    <a:ext uri="{9D8B030D-6E8A-4147-A177-3AD203B41FA5}">
                      <a16:colId xmlns:a16="http://schemas.microsoft.com/office/drawing/2014/main" val="1747250163"/>
                    </a:ext>
                  </a:extLst>
                </a:gridCol>
                <a:gridCol w="1321370">
                  <a:extLst>
                    <a:ext uri="{9D8B030D-6E8A-4147-A177-3AD203B41FA5}">
                      <a16:colId xmlns:a16="http://schemas.microsoft.com/office/drawing/2014/main" val="2275613362"/>
                    </a:ext>
                  </a:extLst>
                </a:gridCol>
                <a:gridCol w="1042079">
                  <a:extLst>
                    <a:ext uri="{9D8B030D-6E8A-4147-A177-3AD203B41FA5}">
                      <a16:colId xmlns:a16="http://schemas.microsoft.com/office/drawing/2014/main" val="3722606301"/>
                    </a:ext>
                  </a:extLst>
                </a:gridCol>
                <a:gridCol w="1146554">
                  <a:extLst>
                    <a:ext uri="{9D8B030D-6E8A-4147-A177-3AD203B41FA5}">
                      <a16:colId xmlns:a16="http://schemas.microsoft.com/office/drawing/2014/main" val="3833226689"/>
                    </a:ext>
                  </a:extLst>
                </a:gridCol>
              </a:tblGrid>
              <a:tr h="29354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1" dirty="0">
                          <a:effectLst/>
                        </a:rPr>
                        <a:t>keywords 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1" dirty="0" err="1">
                          <a:effectLst/>
                        </a:rPr>
                        <a:t>Url</a:t>
                      </a:r>
                      <a:endParaRPr lang="en-US" sz="1300" b="1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1" dirty="0">
                          <a:effectLst/>
                        </a:rPr>
                        <a:t>Speed 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1" dirty="0">
                          <a:effectLst/>
                        </a:rPr>
                        <a:t>position 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Intent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Volume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 err="1">
                          <a:effectLst/>
                        </a:rPr>
                        <a:t>kd</a:t>
                      </a:r>
                      <a:endParaRPr lang="en-US" sz="1400" b="1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958967"/>
                  </a:ext>
                </a:extLst>
              </a:tr>
              <a:tr h="513704"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dirty="0">
                          <a:effectLst/>
                        </a:rPr>
                        <a:t>Digital Marketing Company in Jaipur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u="sng" dirty="0">
                          <a:solidFill>
                            <a:srgbClr val="1155CC"/>
                          </a:solidFill>
                          <a:effectLst/>
                          <a:hlinkClick r:id="rId2"/>
                        </a:rPr>
                        <a:t>https://arihantglobal.net/digital-marketing-company-in-jaipur/</a:t>
                      </a:r>
                      <a:endParaRPr lang="en-US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u="sng" dirty="0">
                          <a:solidFill>
                            <a:srgbClr val="1155CC"/>
                          </a:solidFill>
                          <a:effectLst/>
                        </a:rPr>
                        <a:t>Mobile / Desktop 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en-US" dirty="0">
                          <a:effectLst/>
                        </a:rPr>
                        <a:t>51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b="1" dirty="0">
                          <a:effectLst/>
                        </a:rPr>
                        <a:t>Commercial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en-US" b="1">
                          <a:effectLst/>
                        </a:rPr>
                        <a:t>4,400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en-US" b="1">
                          <a:effectLst/>
                        </a:rPr>
                        <a:t>36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3820523"/>
                  </a:ext>
                </a:extLst>
              </a:tr>
              <a:tr h="513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u="sng" dirty="0">
                          <a:solidFill>
                            <a:srgbClr val="1155CC"/>
                          </a:solidFill>
                          <a:effectLst/>
                        </a:rPr>
                        <a:t>18/63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443177"/>
                  </a:ext>
                </a:extLst>
              </a:tr>
              <a:tr h="1027408">
                <a:tc>
                  <a:txBody>
                    <a:bodyPr/>
                    <a:lstStyle/>
                    <a:p>
                      <a:pPr rtl="0" fontAlgn="b"/>
                      <a:r>
                        <a:rPr lang="en-US" dirty="0">
                          <a:effectLst/>
                        </a:rPr>
                        <a:t>Digital Marketing Agency in Jaipur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u="sng" dirty="0">
                          <a:solidFill>
                            <a:srgbClr val="1155CC"/>
                          </a:solidFill>
                          <a:effectLst/>
                          <a:hlinkClick r:id="rId2"/>
                        </a:rPr>
                        <a:t>https://arihantglobal.net/digital-marketing-company-in-jaipur/</a:t>
                      </a:r>
                      <a:endParaRPr lang="en-US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u="sng" dirty="0">
                          <a:solidFill>
                            <a:srgbClr val="1155CC"/>
                          </a:solidFill>
                          <a:effectLst/>
                        </a:rPr>
                        <a:t>18/63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>
                          <a:effectLst/>
                        </a:rPr>
                        <a:t>39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b="1" dirty="0">
                          <a:effectLst/>
                        </a:rPr>
                        <a:t>Commercial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b="1">
                          <a:effectLst/>
                        </a:rPr>
                        <a:t>4,400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b="1">
                          <a:effectLst/>
                        </a:rPr>
                        <a:t>30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4318849"/>
                  </a:ext>
                </a:extLst>
              </a:tr>
              <a:tr h="1027408">
                <a:tc>
                  <a:txBody>
                    <a:bodyPr/>
                    <a:lstStyle/>
                    <a:p>
                      <a:pPr rtl="0" fontAlgn="b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social media marketing company in jaipur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b="0" u="sng" dirty="0">
                          <a:solidFill>
                            <a:srgbClr val="222222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hlinkClick r:id="rId3"/>
                        </a:rPr>
                        <a:t>https://arihantglobal.net/social-media-agency-in-jaipur/</a:t>
                      </a:r>
                      <a:endParaRPr lang="en-US" b="0" u="sng" dirty="0">
                        <a:solidFill>
                          <a:srgbClr val="222222"/>
                        </a:solidFill>
                        <a:effectLst/>
                        <a:highlight>
                          <a:srgbClr val="FFFF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b="0" u="sng" dirty="0">
                          <a:solidFill>
                            <a:srgbClr val="222222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27/63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b="1" dirty="0">
                          <a:effectLst/>
                        </a:rPr>
                        <a:t>Commercial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b="1" dirty="0">
                          <a:effectLst/>
                        </a:rPr>
                        <a:t>260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b="1">
                          <a:effectLst/>
                        </a:rPr>
                        <a:t>12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9416635"/>
                  </a:ext>
                </a:extLst>
              </a:tr>
              <a:tr h="697169">
                <a:tc>
                  <a:txBody>
                    <a:bodyPr/>
                    <a:lstStyle/>
                    <a:p>
                      <a:pPr rtl="0" fontAlgn="b"/>
                      <a:r>
                        <a:rPr lang="en-US">
                          <a:effectLst/>
                        </a:rPr>
                        <a:t>Logo Designer in Jaipur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u="sng" dirty="0">
                          <a:solidFill>
                            <a:srgbClr val="1155CC"/>
                          </a:solidFill>
                          <a:effectLst/>
                          <a:hlinkClick r:id="rId4"/>
                        </a:rPr>
                        <a:t>https://arihantglobal.net/logo-designer-in-jaipur/</a:t>
                      </a:r>
                      <a:endParaRPr lang="en-US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u="sng" dirty="0">
                          <a:solidFill>
                            <a:srgbClr val="1155CC"/>
                          </a:solidFill>
                          <a:effectLst/>
                        </a:rPr>
                        <a:t>30/41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>
                          <a:effectLst/>
                        </a:rPr>
                        <a:t>12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b="1" dirty="0">
                          <a:effectLst/>
                        </a:rPr>
                        <a:t>Commercial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b="1">
                          <a:effectLst/>
                        </a:rPr>
                        <a:t>210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b="1">
                          <a:effectLst/>
                        </a:rPr>
                        <a:t>14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034138"/>
                  </a:ext>
                </a:extLst>
              </a:tr>
              <a:tr h="366931"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b="1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9067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60016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4F96C-64C8-57FF-1824-0A335D32C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94733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Last 1 Months Google Search Console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927F0D1-D338-D33E-C36F-82620C4D6B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0139378"/>
              </p:ext>
            </p:extLst>
          </p:nvPr>
        </p:nvGraphicFramePr>
        <p:xfrm>
          <a:off x="0" y="1947333"/>
          <a:ext cx="12192000" cy="3608439"/>
        </p:xfrm>
        <a:graphic>
          <a:graphicData uri="http://schemas.openxmlformats.org/drawingml/2006/table">
            <a:tbl>
              <a:tblPr/>
              <a:tblGrid>
                <a:gridCol w="4226559">
                  <a:extLst>
                    <a:ext uri="{9D8B030D-6E8A-4147-A177-3AD203B41FA5}">
                      <a16:colId xmlns:a16="http://schemas.microsoft.com/office/drawing/2014/main" val="2753769614"/>
                    </a:ext>
                  </a:extLst>
                </a:gridCol>
                <a:gridCol w="1776548">
                  <a:extLst>
                    <a:ext uri="{9D8B030D-6E8A-4147-A177-3AD203B41FA5}">
                      <a16:colId xmlns:a16="http://schemas.microsoft.com/office/drawing/2014/main" val="4046739013"/>
                    </a:ext>
                  </a:extLst>
                </a:gridCol>
                <a:gridCol w="2124893">
                  <a:extLst>
                    <a:ext uri="{9D8B030D-6E8A-4147-A177-3AD203B41FA5}">
                      <a16:colId xmlns:a16="http://schemas.microsoft.com/office/drawing/2014/main" val="657857051"/>
                    </a:ext>
                  </a:extLst>
                </a:gridCol>
                <a:gridCol w="1892663">
                  <a:extLst>
                    <a:ext uri="{9D8B030D-6E8A-4147-A177-3AD203B41FA5}">
                      <a16:colId xmlns:a16="http://schemas.microsoft.com/office/drawing/2014/main" val="3651349939"/>
                    </a:ext>
                  </a:extLst>
                </a:gridCol>
                <a:gridCol w="2171337">
                  <a:extLst>
                    <a:ext uri="{9D8B030D-6E8A-4147-A177-3AD203B41FA5}">
                      <a16:colId xmlns:a16="http://schemas.microsoft.com/office/drawing/2014/main" val="1404468426"/>
                    </a:ext>
                  </a:extLst>
                </a:gridCol>
              </a:tblGrid>
              <a:tr h="25897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1" dirty="0">
                          <a:effectLst/>
                        </a:rPr>
                        <a:t>keywords 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1" dirty="0">
                          <a:effectLst/>
                        </a:rPr>
                        <a:t>total click 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1" dirty="0">
                          <a:effectLst/>
                        </a:rPr>
                        <a:t>total impression 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1" dirty="0">
                          <a:effectLst/>
                        </a:rPr>
                        <a:t>CTR %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b="1" dirty="0">
                          <a:effectLst/>
                        </a:rPr>
                        <a:t>position 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188818"/>
                  </a:ext>
                </a:extLst>
              </a:tr>
              <a:tr h="345305"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585437"/>
                  </a:ext>
                </a:extLst>
              </a:tr>
              <a:tr h="6560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>
                          <a:effectLst/>
                        </a:rPr>
                        <a:t>Digital Marketing Company in Jaipur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>
                          <a:effectLst/>
                        </a:rPr>
                        <a:t>7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1.05k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0.9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79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510327"/>
                  </a:ext>
                </a:extLst>
              </a:tr>
              <a:tr h="6560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Digital Marketing Agency in Jaipur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3.93k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72.1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831133"/>
                  </a:ext>
                </a:extLst>
              </a:tr>
              <a:tr h="6560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social media marketing company in jaipur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2.36k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0.3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36.9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4181941"/>
                  </a:ext>
                </a:extLst>
              </a:tr>
              <a:tr h="34530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  <a:highlight>
                            <a:srgbClr val="FFFFFF"/>
                          </a:highlight>
                        </a:rPr>
                        <a:t>Logo Designer in Jaipur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6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475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1.8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12.7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143668"/>
                  </a:ext>
                </a:extLst>
              </a:tr>
              <a:tr h="345305">
                <a:tc>
                  <a:txBody>
                    <a:bodyPr/>
                    <a:lstStyle/>
                    <a:p>
                      <a:pPr rtl="0" fontAlgn="b"/>
                      <a:endParaRPr lang="en-US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071515"/>
                  </a:ext>
                </a:extLst>
              </a:tr>
              <a:tr h="345305"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9096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62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44BF0-E4AE-6163-95F8-59A46661D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2001" cy="181768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/>
              <a:t>competitor on Keyword</a:t>
            </a:r>
            <a:br>
              <a:rPr lang="en-US" dirty="0"/>
            </a:br>
            <a:r>
              <a:rPr lang="en-US" sz="4400" b="1" dirty="0">
                <a:solidFill>
                  <a:srgbClr val="FF0000"/>
                </a:solidFill>
                <a:effectLst/>
              </a:rPr>
              <a:t>Digital Marketing Company in Jaipur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06CF877-8FB3-DF14-524C-978E557D3B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2112948"/>
              </p:ext>
            </p:extLst>
          </p:nvPr>
        </p:nvGraphicFramePr>
        <p:xfrm>
          <a:off x="0" y="1817689"/>
          <a:ext cx="12192001" cy="4912881"/>
        </p:xfrm>
        <a:graphic>
          <a:graphicData uri="http://schemas.openxmlformats.org/drawingml/2006/table">
            <a:tbl>
              <a:tblPr/>
              <a:tblGrid>
                <a:gridCol w="1785292">
                  <a:extLst>
                    <a:ext uri="{9D8B030D-6E8A-4147-A177-3AD203B41FA5}">
                      <a16:colId xmlns:a16="http://schemas.microsoft.com/office/drawing/2014/main" val="4283681726"/>
                    </a:ext>
                  </a:extLst>
                </a:gridCol>
                <a:gridCol w="1747869">
                  <a:extLst>
                    <a:ext uri="{9D8B030D-6E8A-4147-A177-3AD203B41FA5}">
                      <a16:colId xmlns:a16="http://schemas.microsoft.com/office/drawing/2014/main" val="105730837"/>
                    </a:ext>
                  </a:extLst>
                </a:gridCol>
                <a:gridCol w="1060509">
                  <a:extLst>
                    <a:ext uri="{9D8B030D-6E8A-4147-A177-3AD203B41FA5}">
                      <a16:colId xmlns:a16="http://schemas.microsoft.com/office/drawing/2014/main" val="1722601747"/>
                    </a:ext>
                  </a:extLst>
                </a:gridCol>
                <a:gridCol w="815277">
                  <a:extLst>
                    <a:ext uri="{9D8B030D-6E8A-4147-A177-3AD203B41FA5}">
                      <a16:colId xmlns:a16="http://schemas.microsoft.com/office/drawing/2014/main" val="2625159496"/>
                    </a:ext>
                  </a:extLst>
                </a:gridCol>
                <a:gridCol w="480301">
                  <a:extLst>
                    <a:ext uri="{9D8B030D-6E8A-4147-A177-3AD203B41FA5}">
                      <a16:colId xmlns:a16="http://schemas.microsoft.com/office/drawing/2014/main" val="2498073213"/>
                    </a:ext>
                  </a:extLst>
                </a:gridCol>
                <a:gridCol w="480301">
                  <a:extLst>
                    <a:ext uri="{9D8B030D-6E8A-4147-A177-3AD203B41FA5}">
                      <a16:colId xmlns:a16="http://schemas.microsoft.com/office/drawing/2014/main" val="1742341278"/>
                    </a:ext>
                  </a:extLst>
                </a:gridCol>
                <a:gridCol w="422212">
                  <a:extLst>
                    <a:ext uri="{9D8B030D-6E8A-4147-A177-3AD203B41FA5}">
                      <a16:colId xmlns:a16="http://schemas.microsoft.com/office/drawing/2014/main" val="700474352"/>
                    </a:ext>
                  </a:extLst>
                </a:gridCol>
                <a:gridCol w="422212">
                  <a:extLst>
                    <a:ext uri="{9D8B030D-6E8A-4147-A177-3AD203B41FA5}">
                      <a16:colId xmlns:a16="http://schemas.microsoft.com/office/drawing/2014/main" val="3090496326"/>
                    </a:ext>
                  </a:extLst>
                </a:gridCol>
                <a:gridCol w="612655">
                  <a:extLst>
                    <a:ext uri="{9D8B030D-6E8A-4147-A177-3AD203B41FA5}">
                      <a16:colId xmlns:a16="http://schemas.microsoft.com/office/drawing/2014/main" val="1744393007"/>
                    </a:ext>
                  </a:extLst>
                </a:gridCol>
                <a:gridCol w="612655">
                  <a:extLst>
                    <a:ext uri="{9D8B030D-6E8A-4147-A177-3AD203B41FA5}">
                      <a16:colId xmlns:a16="http://schemas.microsoft.com/office/drawing/2014/main" val="1882529200"/>
                    </a:ext>
                  </a:extLst>
                </a:gridCol>
                <a:gridCol w="1088641">
                  <a:extLst>
                    <a:ext uri="{9D8B030D-6E8A-4147-A177-3AD203B41FA5}">
                      <a16:colId xmlns:a16="http://schemas.microsoft.com/office/drawing/2014/main" val="3330724463"/>
                    </a:ext>
                  </a:extLst>
                </a:gridCol>
                <a:gridCol w="1150599">
                  <a:extLst>
                    <a:ext uri="{9D8B030D-6E8A-4147-A177-3AD203B41FA5}">
                      <a16:colId xmlns:a16="http://schemas.microsoft.com/office/drawing/2014/main" val="1485460331"/>
                    </a:ext>
                  </a:extLst>
                </a:gridCol>
                <a:gridCol w="756739">
                  <a:extLst>
                    <a:ext uri="{9D8B030D-6E8A-4147-A177-3AD203B41FA5}">
                      <a16:colId xmlns:a16="http://schemas.microsoft.com/office/drawing/2014/main" val="3167242336"/>
                    </a:ext>
                  </a:extLst>
                </a:gridCol>
                <a:gridCol w="756739">
                  <a:extLst>
                    <a:ext uri="{9D8B030D-6E8A-4147-A177-3AD203B41FA5}">
                      <a16:colId xmlns:a16="http://schemas.microsoft.com/office/drawing/2014/main" val="3800174365"/>
                    </a:ext>
                  </a:extLst>
                </a:gridCol>
              </a:tblGrid>
              <a:tr h="71658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keywords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competitor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effectLst/>
                        </a:rPr>
                        <a:t>position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DA /PA/SS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Number of Backlinks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Backlinks Type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Blogs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Blog Type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Website speed </a:t>
                      </a:r>
                    </a:p>
                    <a:p>
                      <a:pPr rtl="0" fontAlgn="b"/>
                      <a:endParaRPr lang="en-US" sz="16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21000"/>
                  </a:ext>
                </a:extLst>
              </a:tr>
              <a:tr h="295279">
                <a:tc rowSpan="15"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Digital Marketing Company in Jaipur</a:t>
                      </a:r>
                    </a:p>
                  </a:txBody>
                  <a:tcPr marL="12950" marR="12950" marT="8634" marB="8634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competitor 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Dofollow</a:t>
                      </a:r>
                      <a:endParaRPr lang="en-US" sz="14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effectLst/>
                        </a:rPr>
                        <a:t>Blogs last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400" u="sng" dirty="0">
                          <a:solidFill>
                            <a:srgbClr val="1155CC"/>
                          </a:solidFill>
                          <a:effectLst/>
                        </a:rPr>
                        <a:t>Mobile / Desktop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90402"/>
                  </a:ext>
                </a:extLst>
              </a:tr>
              <a:tr h="21757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  <a:hlinkClick r:id="rId3"/>
                        </a:rPr>
                        <a:t>https://www.digitalsocialite.in/</a:t>
                      </a:r>
                      <a:endParaRPr lang="en-US" sz="12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10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 Da 33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1.7K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140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en-US" sz="1200" b="0" u="sng" dirty="0">
                          <a:effectLst/>
                          <a:highlight>
                            <a:srgbClr val="FFFFFF"/>
                          </a:highlight>
                          <a:latin typeface="Red Hat Display"/>
                          <a:hlinkClick r:id="rId4"/>
                        </a:rPr>
                        <a:t>November 15, 2023</a:t>
                      </a:r>
                      <a:endParaRPr lang="en-US" sz="1200" b="0" u="sng" dirty="0">
                        <a:effectLst/>
                        <a:highlight>
                          <a:srgbClr val="FFFFFF"/>
                        </a:highlight>
                        <a:latin typeface="Red Hat Display"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 Information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41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27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442795"/>
                  </a:ext>
                </a:extLst>
              </a:tr>
              <a:tr h="2175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623301"/>
                  </a:ext>
                </a:extLst>
              </a:tr>
              <a:tr h="295279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competitor 2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677891"/>
                  </a:ext>
                </a:extLst>
              </a:tr>
              <a:tr h="464132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  <a:hlinkClick r:id="rId5"/>
                        </a:rPr>
                        <a:t>https://www.digitalmarketingjaipur.com/</a:t>
                      </a:r>
                      <a:endParaRPr lang="en-US" sz="12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13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1.6K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194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en-US" sz="1200" dirty="0">
                          <a:effectLst/>
                        </a:rPr>
                        <a:t>September 25, 2023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 Information </a:t>
                      </a:r>
                    </a:p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54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63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3288508"/>
                  </a:ext>
                </a:extLst>
              </a:tr>
              <a:tr h="1915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22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38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970821"/>
                  </a:ext>
                </a:extLst>
              </a:tr>
              <a:tr h="295279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competitor 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454262"/>
                  </a:ext>
                </a:extLst>
              </a:tr>
              <a:tr h="191540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https://www.driftclick.com/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20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714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186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December 13, 2023</a:t>
                      </a:r>
                      <a:endParaRPr lang="en-US" sz="14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 Information </a:t>
                      </a:r>
                    </a:p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71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79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188287"/>
                  </a:ext>
                </a:extLst>
              </a:tr>
              <a:tr h="2333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071964"/>
                  </a:ext>
                </a:extLst>
              </a:tr>
              <a:tr h="295279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competitor 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757514"/>
                  </a:ext>
                </a:extLst>
              </a:tr>
              <a:tr h="3447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  <a:hlinkClick r:id="rId7"/>
                        </a:rPr>
                        <a:t>https://www.reinventdigital.com/</a:t>
                      </a:r>
                      <a:endParaRPr lang="en-US" sz="12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21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1.3K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89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en-US" sz="1200" dirty="0">
                          <a:effectLst/>
                        </a:rPr>
                        <a:t>2024-04-01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 Information </a:t>
                      </a:r>
                    </a:p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19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41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0638569"/>
                  </a:ext>
                </a:extLst>
              </a:tr>
              <a:tr h="1915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15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0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469846"/>
                  </a:ext>
                </a:extLst>
              </a:tr>
              <a:tr h="2952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competitor 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35224"/>
                  </a:ext>
                </a:extLst>
              </a:tr>
              <a:tr h="344735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  <a:hlinkClick r:id="rId8"/>
                        </a:rPr>
                        <a:t>https://www.arinfotech.co.in/digital-marketing-company.html</a:t>
                      </a:r>
                      <a:endParaRPr lang="en-US" sz="12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22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41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22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en-US" sz="1200">
                          <a:effectLst/>
                        </a:rPr>
                        <a:t>March 11, 2024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 Information </a:t>
                      </a:r>
                    </a:p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40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54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525778"/>
                  </a:ext>
                </a:extLst>
              </a:tr>
              <a:tr h="2546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35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802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4642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44BF0-E4AE-6163-95F8-59A46661D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/>
              <a:t>competitor on Keyword</a:t>
            </a:r>
            <a:br>
              <a:rPr lang="en-US" dirty="0"/>
            </a:br>
            <a:r>
              <a:rPr lang="en-US" sz="4400" b="1" dirty="0">
                <a:solidFill>
                  <a:srgbClr val="FF0000"/>
                </a:solidFill>
                <a:effectLst/>
              </a:rPr>
              <a:t>Digital Marketing Agency in Jaipur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06CF877-8FB3-DF14-524C-978E557D3B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8512921"/>
              </p:ext>
            </p:extLst>
          </p:nvPr>
        </p:nvGraphicFramePr>
        <p:xfrm>
          <a:off x="-1" y="1690689"/>
          <a:ext cx="12191997" cy="5026151"/>
        </p:xfrm>
        <a:graphic>
          <a:graphicData uri="http://schemas.openxmlformats.org/drawingml/2006/table">
            <a:tbl>
              <a:tblPr/>
              <a:tblGrid>
                <a:gridCol w="1785291">
                  <a:extLst>
                    <a:ext uri="{9D8B030D-6E8A-4147-A177-3AD203B41FA5}">
                      <a16:colId xmlns:a16="http://schemas.microsoft.com/office/drawing/2014/main" val="4283681726"/>
                    </a:ext>
                  </a:extLst>
                </a:gridCol>
                <a:gridCol w="1747869">
                  <a:extLst>
                    <a:ext uri="{9D8B030D-6E8A-4147-A177-3AD203B41FA5}">
                      <a16:colId xmlns:a16="http://schemas.microsoft.com/office/drawing/2014/main" val="105730837"/>
                    </a:ext>
                  </a:extLst>
                </a:gridCol>
                <a:gridCol w="1060509">
                  <a:extLst>
                    <a:ext uri="{9D8B030D-6E8A-4147-A177-3AD203B41FA5}">
                      <a16:colId xmlns:a16="http://schemas.microsoft.com/office/drawing/2014/main" val="1722601747"/>
                    </a:ext>
                  </a:extLst>
                </a:gridCol>
                <a:gridCol w="815277">
                  <a:extLst>
                    <a:ext uri="{9D8B030D-6E8A-4147-A177-3AD203B41FA5}">
                      <a16:colId xmlns:a16="http://schemas.microsoft.com/office/drawing/2014/main" val="2625159496"/>
                    </a:ext>
                  </a:extLst>
                </a:gridCol>
                <a:gridCol w="480301">
                  <a:extLst>
                    <a:ext uri="{9D8B030D-6E8A-4147-A177-3AD203B41FA5}">
                      <a16:colId xmlns:a16="http://schemas.microsoft.com/office/drawing/2014/main" val="2498073213"/>
                    </a:ext>
                  </a:extLst>
                </a:gridCol>
                <a:gridCol w="480301">
                  <a:extLst>
                    <a:ext uri="{9D8B030D-6E8A-4147-A177-3AD203B41FA5}">
                      <a16:colId xmlns:a16="http://schemas.microsoft.com/office/drawing/2014/main" val="1742341278"/>
                    </a:ext>
                  </a:extLst>
                </a:gridCol>
                <a:gridCol w="422212">
                  <a:extLst>
                    <a:ext uri="{9D8B030D-6E8A-4147-A177-3AD203B41FA5}">
                      <a16:colId xmlns:a16="http://schemas.microsoft.com/office/drawing/2014/main" val="700474352"/>
                    </a:ext>
                  </a:extLst>
                </a:gridCol>
                <a:gridCol w="422212">
                  <a:extLst>
                    <a:ext uri="{9D8B030D-6E8A-4147-A177-3AD203B41FA5}">
                      <a16:colId xmlns:a16="http://schemas.microsoft.com/office/drawing/2014/main" val="3090496326"/>
                    </a:ext>
                  </a:extLst>
                </a:gridCol>
                <a:gridCol w="612654">
                  <a:extLst>
                    <a:ext uri="{9D8B030D-6E8A-4147-A177-3AD203B41FA5}">
                      <a16:colId xmlns:a16="http://schemas.microsoft.com/office/drawing/2014/main" val="1744393007"/>
                    </a:ext>
                  </a:extLst>
                </a:gridCol>
                <a:gridCol w="612654">
                  <a:extLst>
                    <a:ext uri="{9D8B030D-6E8A-4147-A177-3AD203B41FA5}">
                      <a16:colId xmlns:a16="http://schemas.microsoft.com/office/drawing/2014/main" val="1882529200"/>
                    </a:ext>
                  </a:extLst>
                </a:gridCol>
                <a:gridCol w="1088641">
                  <a:extLst>
                    <a:ext uri="{9D8B030D-6E8A-4147-A177-3AD203B41FA5}">
                      <a16:colId xmlns:a16="http://schemas.microsoft.com/office/drawing/2014/main" val="3330724463"/>
                    </a:ext>
                  </a:extLst>
                </a:gridCol>
                <a:gridCol w="1150598">
                  <a:extLst>
                    <a:ext uri="{9D8B030D-6E8A-4147-A177-3AD203B41FA5}">
                      <a16:colId xmlns:a16="http://schemas.microsoft.com/office/drawing/2014/main" val="1485460331"/>
                    </a:ext>
                  </a:extLst>
                </a:gridCol>
                <a:gridCol w="756739">
                  <a:extLst>
                    <a:ext uri="{9D8B030D-6E8A-4147-A177-3AD203B41FA5}">
                      <a16:colId xmlns:a16="http://schemas.microsoft.com/office/drawing/2014/main" val="3167242336"/>
                    </a:ext>
                  </a:extLst>
                </a:gridCol>
                <a:gridCol w="756739">
                  <a:extLst>
                    <a:ext uri="{9D8B030D-6E8A-4147-A177-3AD203B41FA5}">
                      <a16:colId xmlns:a16="http://schemas.microsoft.com/office/drawing/2014/main" val="3800174365"/>
                    </a:ext>
                  </a:extLst>
                </a:gridCol>
              </a:tblGrid>
              <a:tr h="76819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keywords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competitor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effectLst/>
                        </a:rPr>
                        <a:t>position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DA /PA/SS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Number of Backlinks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Backlinks Type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Blogs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Blog Type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Website speed </a:t>
                      </a:r>
                    </a:p>
                    <a:p>
                      <a:pPr rtl="0" fontAlgn="b"/>
                      <a:endParaRPr lang="en-US" sz="16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21000"/>
                  </a:ext>
                </a:extLst>
              </a:tr>
              <a:tr h="316547">
                <a:tc rowSpan="15"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Digital Marketing Agency in Jaipur</a:t>
                      </a:r>
                    </a:p>
                  </a:txBody>
                  <a:tcPr marL="12950" marR="12950" marT="8634" marB="8634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competitor 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Dofollow</a:t>
                      </a:r>
                      <a:endParaRPr lang="en-US" sz="14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effectLst/>
                        </a:rPr>
                        <a:t>Blogs last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400" u="sng" dirty="0">
                          <a:solidFill>
                            <a:srgbClr val="1155CC"/>
                          </a:solidFill>
                          <a:effectLst/>
                        </a:rPr>
                        <a:t>Mobile / Desktop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90402"/>
                  </a:ext>
                </a:extLst>
              </a:tr>
              <a:tr h="2332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https://www.digitalsocialite.in/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8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 Da 33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1.7K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140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en-US" sz="1200" b="0" u="sng" dirty="0">
                          <a:effectLst/>
                          <a:highlight>
                            <a:srgbClr val="FFFFFF"/>
                          </a:highlight>
                          <a:latin typeface="Red Hat Display"/>
                          <a:hlinkClick r:id="rId3"/>
                        </a:rPr>
                        <a:t>November 15, 2023</a:t>
                      </a:r>
                      <a:endParaRPr lang="en-US" sz="1200" b="0" u="sng" dirty="0">
                        <a:effectLst/>
                        <a:highlight>
                          <a:srgbClr val="FFFFFF"/>
                        </a:highlight>
                        <a:latin typeface="Red Hat Display"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 Information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41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27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442795"/>
                  </a:ext>
                </a:extLst>
              </a:tr>
              <a:tr h="2332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623301"/>
                  </a:ext>
                </a:extLst>
              </a:tr>
              <a:tr h="316547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competitor 2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677891"/>
                  </a:ext>
                </a:extLst>
              </a:tr>
              <a:tr h="369566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https://thecogent.in/best-digital-marketing-company-in-jaipur/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13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524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59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en-US" sz="1200" dirty="0">
                          <a:effectLst/>
                        </a:rPr>
                        <a:t>No blog</a:t>
                      </a:r>
                    </a:p>
                    <a:p>
                      <a:pPr algn="r"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89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98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3288508"/>
                  </a:ext>
                </a:extLst>
              </a:tr>
              <a:tr h="2110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27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16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970821"/>
                  </a:ext>
                </a:extLst>
              </a:tr>
              <a:tr h="316547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competitor 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454262"/>
                  </a:ext>
                </a:extLst>
              </a:tr>
              <a:tr h="205336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https://www.digitalmarketingjaipur.com/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16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1.6k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194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eaLnBrk="1" fontAlgn="b" latinLnBrk="0" hangingPunct="1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September 25, 2023</a:t>
                      </a:r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 Information </a:t>
                      </a:r>
                    </a:p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54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63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188287"/>
                  </a:ext>
                </a:extLst>
              </a:tr>
              <a:tr h="2053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22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38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071964"/>
                  </a:ext>
                </a:extLst>
              </a:tr>
              <a:tr h="316547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competitor 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757514"/>
                  </a:ext>
                </a:extLst>
              </a:tr>
              <a:tr h="3695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  <a:hlinkClick r:id="rId4"/>
                        </a:rPr>
                        <a:t>https://www.reinventdigital.com/</a:t>
                      </a:r>
                      <a:endParaRPr lang="en-US" sz="12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23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1.3K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89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en-US" sz="1200" dirty="0">
                          <a:effectLst/>
                        </a:rPr>
                        <a:t>2024-04-01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 Information </a:t>
                      </a:r>
                    </a:p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19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41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0638569"/>
                  </a:ext>
                </a:extLst>
              </a:tr>
              <a:tr h="2053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15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0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469846"/>
                  </a:ext>
                </a:extLst>
              </a:tr>
              <a:tr h="3165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competitor 5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35224"/>
                  </a:ext>
                </a:extLst>
              </a:tr>
              <a:tr h="369566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https://www.webhopers.com/top-digital-marketing-companies-in-jaipur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26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2023-10-28 </a:t>
                      </a:r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 Information </a:t>
                      </a:r>
                    </a:p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25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43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525778"/>
                  </a:ext>
                </a:extLst>
              </a:tr>
              <a:tr h="2730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802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04090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44BF0-E4AE-6163-95F8-59A46661D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/>
              <a:t>competitor on Keyword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</a:rPr>
              <a:t>S</a:t>
            </a:r>
            <a:r>
              <a:rPr lang="en-US" sz="4400" b="1" dirty="0">
                <a:solidFill>
                  <a:srgbClr val="FF0000"/>
                </a:solidFill>
                <a:effectLst/>
              </a:rPr>
              <a:t>ocial media marketing company in </a:t>
            </a:r>
            <a:r>
              <a:rPr lang="en-US" sz="4400" b="1" dirty="0" err="1">
                <a:solidFill>
                  <a:srgbClr val="FF0000"/>
                </a:solidFill>
                <a:effectLst/>
              </a:rPr>
              <a:t>jaipur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06CF877-8FB3-DF14-524C-978E557D3B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1543962"/>
              </p:ext>
            </p:extLst>
          </p:nvPr>
        </p:nvGraphicFramePr>
        <p:xfrm>
          <a:off x="0" y="1690689"/>
          <a:ext cx="12192001" cy="5035394"/>
        </p:xfrm>
        <a:graphic>
          <a:graphicData uri="http://schemas.openxmlformats.org/drawingml/2006/table">
            <a:tbl>
              <a:tblPr/>
              <a:tblGrid>
                <a:gridCol w="1785292">
                  <a:extLst>
                    <a:ext uri="{9D8B030D-6E8A-4147-A177-3AD203B41FA5}">
                      <a16:colId xmlns:a16="http://schemas.microsoft.com/office/drawing/2014/main" val="4283681726"/>
                    </a:ext>
                  </a:extLst>
                </a:gridCol>
                <a:gridCol w="1747869">
                  <a:extLst>
                    <a:ext uri="{9D8B030D-6E8A-4147-A177-3AD203B41FA5}">
                      <a16:colId xmlns:a16="http://schemas.microsoft.com/office/drawing/2014/main" val="105730837"/>
                    </a:ext>
                  </a:extLst>
                </a:gridCol>
                <a:gridCol w="1060509">
                  <a:extLst>
                    <a:ext uri="{9D8B030D-6E8A-4147-A177-3AD203B41FA5}">
                      <a16:colId xmlns:a16="http://schemas.microsoft.com/office/drawing/2014/main" val="1722601747"/>
                    </a:ext>
                  </a:extLst>
                </a:gridCol>
                <a:gridCol w="815277">
                  <a:extLst>
                    <a:ext uri="{9D8B030D-6E8A-4147-A177-3AD203B41FA5}">
                      <a16:colId xmlns:a16="http://schemas.microsoft.com/office/drawing/2014/main" val="2625159496"/>
                    </a:ext>
                  </a:extLst>
                </a:gridCol>
                <a:gridCol w="480301">
                  <a:extLst>
                    <a:ext uri="{9D8B030D-6E8A-4147-A177-3AD203B41FA5}">
                      <a16:colId xmlns:a16="http://schemas.microsoft.com/office/drawing/2014/main" val="2498073213"/>
                    </a:ext>
                  </a:extLst>
                </a:gridCol>
                <a:gridCol w="480301">
                  <a:extLst>
                    <a:ext uri="{9D8B030D-6E8A-4147-A177-3AD203B41FA5}">
                      <a16:colId xmlns:a16="http://schemas.microsoft.com/office/drawing/2014/main" val="1742341278"/>
                    </a:ext>
                  </a:extLst>
                </a:gridCol>
                <a:gridCol w="422212">
                  <a:extLst>
                    <a:ext uri="{9D8B030D-6E8A-4147-A177-3AD203B41FA5}">
                      <a16:colId xmlns:a16="http://schemas.microsoft.com/office/drawing/2014/main" val="700474352"/>
                    </a:ext>
                  </a:extLst>
                </a:gridCol>
                <a:gridCol w="422212">
                  <a:extLst>
                    <a:ext uri="{9D8B030D-6E8A-4147-A177-3AD203B41FA5}">
                      <a16:colId xmlns:a16="http://schemas.microsoft.com/office/drawing/2014/main" val="3090496326"/>
                    </a:ext>
                  </a:extLst>
                </a:gridCol>
                <a:gridCol w="612655">
                  <a:extLst>
                    <a:ext uri="{9D8B030D-6E8A-4147-A177-3AD203B41FA5}">
                      <a16:colId xmlns:a16="http://schemas.microsoft.com/office/drawing/2014/main" val="1744393007"/>
                    </a:ext>
                  </a:extLst>
                </a:gridCol>
                <a:gridCol w="612655">
                  <a:extLst>
                    <a:ext uri="{9D8B030D-6E8A-4147-A177-3AD203B41FA5}">
                      <a16:colId xmlns:a16="http://schemas.microsoft.com/office/drawing/2014/main" val="1882529200"/>
                    </a:ext>
                  </a:extLst>
                </a:gridCol>
                <a:gridCol w="1088641">
                  <a:extLst>
                    <a:ext uri="{9D8B030D-6E8A-4147-A177-3AD203B41FA5}">
                      <a16:colId xmlns:a16="http://schemas.microsoft.com/office/drawing/2014/main" val="3330724463"/>
                    </a:ext>
                  </a:extLst>
                </a:gridCol>
                <a:gridCol w="1150599">
                  <a:extLst>
                    <a:ext uri="{9D8B030D-6E8A-4147-A177-3AD203B41FA5}">
                      <a16:colId xmlns:a16="http://schemas.microsoft.com/office/drawing/2014/main" val="1485460331"/>
                    </a:ext>
                  </a:extLst>
                </a:gridCol>
                <a:gridCol w="756739">
                  <a:extLst>
                    <a:ext uri="{9D8B030D-6E8A-4147-A177-3AD203B41FA5}">
                      <a16:colId xmlns:a16="http://schemas.microsoft.com/office/drawing/2014/main" val="3167242336"/>
                    </a:ext>
                  </a:extLst>
                </a:gridCol>
                <a:gridCol w="756739">
                  <a:extLst>
                    <a:ext uri="{9D8B030D-6E8A-4147-A177-3AD203B41FA5}">
                      <a16:colId xmlns:a16="http://schemas.microsoft.com/office/drawing/2014/main" val="3800174365"/>
                    </a:ext>
                  </a:extLst>
                </a:gridCol>
              </a:tblGrid>
              <a:tr h="74141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keywords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competitor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effectLst/>
                        </a:rPr>
                        <a:t>position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DA /PA/SS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Number of Backlinks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Backlinks Type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Blogs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Blog Type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Website speed </a:t>
                      </a:r>
                    </a:p>
                    <a:p>
                      <a:pPr rtl="0" fontAlgn="b"/>
                      <a:endParaRPr lang="en-US" sz="16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21000"/>
                  </a:ext>
                </a:extLst>
              </a:tr>
              <a:tr h="305512">
                <a:tc rowSpan="15"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social media marketing company in </a:t>
                      </a:r>
                      <a:r>
                        <a:rPr lang="en-US" sz="1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jaipur</a:t>
                      </a:r>
                      <a:endParaRPr lang="en-US" sz="1600" b="1" dirty="0">
                        <a:effectLst/>
                      </a:endParaRPr>
                    </a:p>
                  </a:txBody>
                  <a:tcPr marL="12950" marR="12950" marT="8634" marB="8634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competitor 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Dofollow</a:t>
                      </a:r>
                      <a:endParaRPr lang="en-US" sz="14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effectLst/>
                        </a:rPr>
                        <a:t>Blogs last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400" u="sng" dirty="0">
                          <a:solidFill>
                            <a:srgbClr val="1155CC"/>
                          </a:solidFill>
                          <a:effectLst/>
                        </a:rPr>
                        <a:t>Mobile / Desktop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90402"/>
                  </a:ext>
                </a:extLst>
              </a:tr>
              <a:tr h="22511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https://www.digitalsocialite.in/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 Da 33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1.7K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140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en-US" sz="1200" b="0" u="sng" dirty="0">
                          <a:effectLst/>
                          <a:highlight>
                            <a:srgbClr val="FFFFFF"/>
                          </a:highlight>
                          <a:latin typeface="Red Hat Display"/>
                          <a:hlinkClick r:id="rId3"/>
                        </a:rPr>
                        <a:t>November 15, 2023</a:t>
                      </a:r>
                      <a:endParaRPr lang="en-US" sz="1200" b="0" u="sng" dirty="0">
                        <a:effectLst/>
                        <a:highlight>
                          <a:srgbClr val="FFFFFF"/>
                        </a:highlight>
                        <a:latin typeface="Red Hat Display"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 Information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41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27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442795"/>
                  </a:ext>
                </a:extLst>
              </a:tr>
              <a:tr h="2251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623301"/>
                  </a:ext>
                </a:extLst>
              </a:tr>
              <a:tr h="305512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competitor 2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677891"/>
                  </a:ext>
                </a:extLst>
              </a:tr>
              <a:tr h="356682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https://www.crossgraphicideas.com/social-media-marketing/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6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36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18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November 18, 2023</a:t>
                      </a:r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 Information </a:t>
                      </a:r>
                    </a:p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5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29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3288508"/>
                  </a:ext>
                </a:extLst>
              </a:tr>
              <a:tr h="203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970821"/>
                  </a:ext>
                </a:extLst>
              </a:tr>
              <a:tr h="305512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competitor 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454262"/>
                  </a:ext>
                </a:extLst>
              </a:tr>
              <a:tr h="198178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https://thecogent.in/best-digital-marketing-company-in-jaipur/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15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524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59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eaLnBrk="1" fontAlgn="b" latinLnBrk="0" hangingPunct="1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blog</a:t>
                      </a:r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89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98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188287"/>
                  </a:ext>
                </a:extLst>
              </a:tr>
              <a:tr h="3621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16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27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071964"/>
                  </a:ext>
                </a:extLst>
              </a:tr>
              <a:tr h="305512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competitor 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757514"/>
                  </a:ext>
                </a:extLst>
              </a:tr>
              <a:tr h="3566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https://www.digitalmarketingjaipur.com/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18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1.6K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194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eaLnBrk="1" fontAlgn="b" latinLnBrk="0" hangingPunct="1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September 25, 2023</a:t>
                      </a:r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 Information </a:t>
                      </a:r>
                    </a:p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54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63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0638569"/>
                  </a:ext>
                </a:extLst>
              </a:tr>
              <a:tr h="1981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22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38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469846"/>
                  </a:ext>
                </a:extLst>
              </a:tr>
              <a:tr h="3055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competitor 5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35224"/>
                  </a:ext>
                </a:extLst>
              </a:tr>
              <a:tr h="356682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https://thecogent.in/best-social-media-marketing-company-in-jaipur/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25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28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5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89%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eaLnBrk="1" fontAlgn="b" latinLnBrk="0" hangingPunct="1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blog</a:t>
                      </a:r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88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99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525778"/>
                  </a:ext>
                </a:extLst>
              </a:tr>
              <a:tr h="2634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16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20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802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59002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44BF0-E4AE-6163-95F8-59A46661D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192001" cy="169068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/>
              <a:t>competitor on Keyword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</a:rPr>
              <a:t>Logo Designer in Jaipur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06CF877-8FB3-DF14-524C-978E557D3B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9799413"/>
              </p:ext>
            </p:extLst>
          </p:nvPr>
        </p:nvGraphicFramePr>
        <p:xfrm>
          <a:off x="0" y="1690689"/>
          <a:ext cx="12192001" cy="5020624"/>
        </p:xfrm>
        <a:graphic>
          <a:graphicData uri="http://schemas.openxmlformats.org/drawingml/2006/table">
            <a:tbl>
              <a:tblPr/>
              <a:tblGrid>
                <a:gridCol w="1785292">
                  <a:extLst>
                    <a:ext uri="{9D8B030D-6E8A-4147-A177-3AD203B41FA5}">
                      <a16:colId xmlns:a16="http://schemas.microsoft.com/office/drawing/2014/main" val="4283681726"/>
                    </a:ext>
                  </a:extLst>
                </a:gridCol>
                <a:gridCol w="1747869">
                  <a:extLst>
                    <a:ext uri="{9D8B030D-6E8A-4147-A177-3AD203B41FA5}">
                      <a16:colId xmlns:a16="http://schemas.microsoft.com/office/drawing/2014/main" val="105730837"/>
                    </a:ext>
                  </a:extLst>
                </a:gridCol>
                <a:gridCol w="1060509">
                  <a:extLst>
                    <a:ext uri="{9D8B030D-6E8A-4147-A177-3AD203B41FA5}">
                      <a16:colId xmlns:a16="http://schemas.microsoft.com/office/drawing/2014/main" val="1722601747"/>
                    </a:ext>
                  </a:extLst>
                </a:gridCol>
                <a:gridCol w="815277">
                  <a:extLst>
                    <a:ext uri="{9D8B030D-6E8A-4147-A177-3AD203B41FA5}">
                      <a16:colId xmlns:a16="http://schemas.microsoft.com/office/drawing/2014/main" val="2625159496"/>
                    </a:ext>
                  </a:extLst>
                </a:gridCol>
                <a:gridCol w="480301">
                  <a:extLst>
                    <a:ext uri="{9D8B030D-6E8A-4147-A177-3AD203B41FA5}">
                      <a16:colId xmlns:a16="http://schemas.microsoft.com/office/drawing/2014/main" val="2498073213"/>
                    </a:ext>
                  </a:extLst>
                </a:gridCol>
                <a:gridCol w="480301">
                  <a:extLst>
                    <a:ext uri="{9D8B030D-6E8A-4147-A177-3AD203B41FA5}">
                      <a16:colId xmlns:a16="http://schemas.microsoft.com/office/drawing/2014/main" val="1742341278"/>
                    </a:ext>
                  </a:extLst>
                </a:gridCol>
                <a:gridCol w="422212">
                  <a:extLst>
                    <a:ext uri="{9D8B030D-6E8A-4147-A177-3AD203B41FA5}">
                      <a16:colId xmlns:a16="http://schemas.microsoft.com/office/drawing/2014/main" val="700474352"/>
                    </a:ext>
                  </a:extLst>
                </a:gridCol>
                <a:gridCol w="422212">
                  <a:extLst>
                    <a:ext uri="{9D8B030D-6E8A-4147-A177-3AD203B41FA5}">
                      <a16:colId xmlns:a16="http://schemas.microsoft.com/office/drawing/2014/main" val="3090496326"/>
                    </a:ext>
                  </a:extLst>
                </a:gridCol>
                <a:gridCol w="612655">
                  <a:extLst>
                    <a:ext uri="{9D8B030D-6E8A-4147-A177-3AD203B41FA5}">
                      <a16:colId xmlns:a16="http://schemas.microsoft.com/office/drawing/2014/main" val="1744393007"/>
                    </a:ext>
                  </a:extLst>
                </a:gridCol>
                <a:gridCol w="612655">
                  <a:extLst>
                    <a:ext uri="{9D8B030D-6E8A-4147-A177-3AD203B41FA5}">
                      <a16:colId xmlns:a16="http://schemas.microsoft.com/office/drawing/2014/main" val="1882529200"/>
                    </a:ext>
                  </a:extLst>
                </a:gridCol>
                <a:gridCol w="1088641">
                  <a:extLst>
                    <a:ext uri="{9D8B030D-6E8A-4147-A177-3AD203B41FA5}">
                      <a16:colId xmlns:a16="http://schemas.microsoft.com/office/drawing/2014/main" val="3330724463"/>
                    </a:ext>
                  </a:extLst>
                </a:gridCol>
                <a:gridCol w="1150599">
                  <a:extLst>
                    <a:ext uri="{9D8B030D-6E8A-4147-A177-3AD203B41FA5}">
                      <a16:colId xmlns:a16="http://schemas.microsoft.com/office/drawing/2014/main" val="1485460331"/>
                    </a:ext>
                  </a:extLst>
                </a:gridCol>
                <a:gridCol w="756739">
                  <a:extLst>
                    <a:ext uri="{9D8B030D-6E8A-4147-A177-3AD203B41FA5}">
                      <a16:colId xmlns:a16="http://schemas.microsoft.com/office/drawing/2014/main" val="3167242336"/>
                    </a:ext>
                  </a:extLst>
                </a:gridCol>
                <a:gridCol w="756739">
                  <a:extLst>
                    <a:ext uri="{9D8B030D-6E8A-4147-A177-3AD203B41FA5}">
                      <a16:colId xmlns:a16="http://schemas.microsoft.com/office/drawing/2014/main" val="3800174365"/>
                    </a:ext>
                  </a:extLst>
                </a:gridCol>
              </a:tblGrid>
              <a:tr h="76822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keywords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competitor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effectLst/>
                        </a:rPr>
                        <a:t>position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DA /PA/SS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Number of Backlinks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Backlinks Type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Blogs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effectLst/>
                        </a:rPr>
                        <a:t>Blog Type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Website speed </a:t>
                      </a:r>
                    </a:p>
                    <a:p>
                      <a:pPr rtl="0" fontAlgn="b"/>
                      <a:endParaRPr lang="en-US" sz="16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21000"/>
                  </a:ext>
                </a:extLst>
              </a:tr>
              <a:tr h="316557">
                <a:tc rowSpan="15"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Logo Designer in Jaipur</a:t>
                      </a:r>
                      <a:endParaRPr lang="en-US" sz="1600" b="1" dirty="0">
                        <a:effectLst/>
                      </a:endParaRPr>
                    </a:p>
                  </a:txBody>
                  <a:tcPr marL="12950" marR="12950" marT="8634" marB="8634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competitor 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Dofollow</a:t>
                      </a:r>
                      <a:endParaRPr lang="en-US" sz="14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>
                          <a:effectLst/>
                        </a:rPr>
                        <a:t>Blogs last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400" u="sng" dirty="0">
                          <a:solidFill>
                            <a:srgbClr val="1155CC"/>
                          </a:solidFill>
                          <a:effectLst/>
                        </a:rPr>
                        <a:t>Mobile / Desktop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90402"/>
                  </a:ext>
                </a:extLst>
              </a:tr>
              <a:tr h="2332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https://www.digiwebart.com/logo-design/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 Da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96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en-US" sz="1200" b="0" u="sng" dirty="0">
                          <a:effectLst/>
                          <a:latin typeface="Red Hat Display"/>
                        </a:rPr>
                        <a:t>2021-09-04</a:t>
                      </a:r>
                      <a:endParaRPr lang="en-US" sz="1200" b="0" u="sng" dirty="0">
                        <a:effectLst/>
                        <a:highlight>
                          <a:srgbClr val="FFFFFF"/>
                        </a:highlight>
                        <a:latin typeface="Red Hat Display"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 Information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28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72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442795"/>
                  </a:ext>
                </a:extLst>
              </a:tr>
              <a:tr h="2332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17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37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623301"/>
                  </a:ext>
                </a:extLst>
              </a:tr>
              <a:tr h="316557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competitor 2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677891"/>
                  </a:ext>
                </a:extLst>
              </a:tr>
              <a:tr h="369577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https://dotndashgraphics.com/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11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836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25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eaLnBrk="1" fontAlgn="b" latinLnBrk="0" hangingPunct="1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blog</a:t>
                      </a:r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27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30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3288508"/>
                  </a:ext>
                </a:extLst>
              </a:tr>
              <a:tr h="2053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10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26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0%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970821"/>
                  </a:ext>
                </a:extLst>
              </a:tr>
              <a:tr h="316557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competitor 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454262"/>
                  </a:ext>
                </a:extLst>
              </a:tr>
              <a:tr h="205342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https://www.crossgraphicideas.com/logo-design/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12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194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46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eaLnBrk="1" fontAlgn="b" latinLnBrk="0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November 18, 2023</a:t>
                      </a:r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 Information </a:t>
                      </a:r>
                    </a:p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18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40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188287"/>
                  </a:ext>
                </a:extLst>
              </a:tr>
              <a:tr h="2053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21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071964"/>
                  </a:ext>
                </a:extLst>
              </a:tr>
              <a:tr h="316557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competitor 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757514"/>
                  </a:ext>
                </a:extLst>
              </a:tr>
              <a:tr h="369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https://www.graphicstudio.co.in/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14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127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9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54%</a:t>
                      </a:r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eaLnBrk="1" fontAlgn="b" latinLnBrk="0" hangingPunct="1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blog</a:t>
                      </a:r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60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68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0638569"/>
                  </a:ext>
                </a:extLst>
              </a:tr>
              <a:tr h="2053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10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22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469846"/>
                  </a:ext>
                </a:extLst>
              </a:tr>
              <a:tr h="316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competitor 5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35224"/>
                  </a:ext>
                </a:extLst>
              </a:tr>
              <a:tr h="369577">
                <a:tc vMerge="1">
                  <a:txBody>
                    <a:bodyPr/>
                    <a:lstStyle/>
                    <a:p>
                      <a:pPr rtl="0" fontAlgn="b"/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https://www.vervebranding.com/logo-design-company-in-jaipur.html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u="sng" dirty="0">
                          <a:solidFill>
                            <a:srgbClr val="1155CC"/>
                          </a:solidFill>
                          <a:effectLst/>
                        </a:rPr>
                        <a:t>25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DA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PA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SS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33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6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68%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endParaRPr lang="en-US" sz="12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eaLnBrk="1" fontAlgn="b" latinLnBrk="0" hangingPunct="1"/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November 15, 2023</a:t>
                      </a:r>
                      <a:endParaRPr lang="en-US" sz="1000" dirty="0">
                        <a:effectLst/>
                      </a:endParaRP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 Information 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54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en-US" sz="1000" dirty="0">
                          <a:effectLst/>
                        </a:rPr>
                        <a:t>38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525778"/>
                  </a:ext>
                </a:extLst>
              </a:tr>
              <a:tr h="273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26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26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dirty="0">
                          <a:effectLst/>
                        </a:rPr>
                        <a:t>4%</a:t>
                      </a:r>
                    </a:p>
                  </a:txBody>
                  <a:tcPr marL="12950" marR="12950" marT="8634" marB="863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802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05761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1 Types of Dangerous and Worthless Backlinks to Avoid">
            <a:extLst>
              <a:ext uri="{FF2B5EF4-FFF2-40B4-BE49-F238E27FC236}">
                <a16:creationId xmlns:a16="http://schemas.microsoft.com/office/drawing/2014/main" id="{30B28EE4-4152-0BD9-96AB-B5F0C83A68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7" r="-14774"/>
          <a:stretch/>
        </p:blipFill>
        <p:spPr bwMode="auto">
          <a:xfrm>
            <a:off x="5547361" y="1690688"/>
            <a:ext cx="7768046" cy="51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BE8113-A956-1876-A70A-94CBE4334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b="1" dirty="0"/>
              <a:t>Competitor Backlinks</a:t>
            </a:r>
            <a:br>
              <a:rPr lang="en-US" b="1" dirty="0"/>
            </a:br>
            <a:r>
              <a:rPr lang="en-US" b="1" dirty="0">
                <a:solidFill>
                  <a:srgbClr val="C00000"/>
                </a:solidFill>
              </a:rPr>
              <a:t>Total Backlinks = 114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8780D2F4-F321-14AB-973B-E5588E4DC3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0962816"/>
              </p:ext>
            </p:extLst>
          </p:nvPr>
        </p:nvGraphicFramePr>
        <p:xfrm>
          <a:off x="0" y="1690689"/>
          <a:ext cx="6637867" cy="3897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588436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D0B23-1A0F-3251-CE8D-3CF041A50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/>
          <a:lstStyle/>
          <a:p>
            <a:pPr algn="ctr"/>
            <a:r>
              <a:rPr lang="en-US" dirty="0"/>
              <a:t>NEW CITY WISE KEYWORD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FD0BEB2-7401-364B-5606-A95F31C775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5093300"/>
              </p:ext>
            </p:extLst>
          </p:nvPr>
        </p:nvGraphicFramePr>
        <p:xfrm>
          <a:off x="414867" y="1690689"/>
          <a:ext cx="11692467" cy="4677680"/>
        </p:xfrm>
        <a:graphic>
          <a:graphicData uri="http://schemas.openxmlformats.org/drawingml/2006/table">
            <a:tbl>
              <a:tblPr/>
              <a:tblGrid>
                <a:gridCol w="2421467">
                  <a:extLst>
                    <a:ext uri="{9D8B030D-6E8A-4147-A177-3AD203B41FA5}">
                      <a16:colId xmlns:a16="http://schemas.microsoft.com/office/drawing/2014/main" val="1764846525"/>
                    </a:ext>
                  </a:extLst>
                </a:gridCol>
                <a:gridCol w="4174067">
                  <a:extLst>
                    <a:ext uri="{9D8B030D-6E8A-4147-A177-3AD203B41FA5}">
                      <a16:colId xmlns:a16="http://schemas.microsoft.com/office/drawing/2014/main" val="2055938496"/>
                    </a:ext>
                  </a:extLst>
                </a:gridCol>
                <a:gridCol w="2252133">
                  <a:extLst>
                    <a:ext uri="{9D8B030D-6E8A-4147-A177-3AD203B41FA5}">
                      <a16:colId xmlns:a16="http://schemas.microsoft.com/office/drawing/2014/main" val="568708148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3911078023"/>
                    </a:ext>
                  </a:extLst>
                </a:gridCol>
              </a:tblGrid>
              <a:tr h="48111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1" dirty="0">
                          <a:effectLst/>
                        </a:rPr>
                        <a:t>Keywords 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1" dirty="0">
                          <a:effectLst/>
                        </a:rPr>
                        <a:t>Volume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1" dirty="0">
                          <a:effectLst/>
                        </a:rPr>
                        <a:t>Keyword Difficulty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1" dirty="0">
                          <a:effectLst/>
                        </a:rPr>
                        <a:t>Intent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104498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 dirty="0">
                          <a:effectLst/>
                        </a:rPr>
                        <a:t>Digital marketing company in Bangalore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3.6k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52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548921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 dirty="0">
                          <a:effectLst/>
                        </a:rPr>
                        <a:t>Digital marketing company in Chennai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2.4k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>
                          <a:effectLst/>
                        </a:rPr>
                        <a:t>52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0038255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>
                          <a:effectLst/>
                        </a:rPr>
                        <a:t>Digital marketing company in Kolkata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3.6k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>
                          <a:effectLst/>
                        </a:rPr>
                        <a:t>50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0043033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 dirty="0">
                          <a:effectLst/>
                        </a:rPr>
                        <a:t>Digital marketing company in Amritsar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1.9k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>
                          <a:effectLst/>
                        </a:rPr>
                        <a:t>15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4741614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>
                          <a:effectLst/>
                        </a:rPr>
                        <a:t>Digital marketing company in Bhopal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1.3k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>
                          <a:effectLst/>
                        </a:rPr>
                        <a:t>26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340516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>
                          <a:effectLst/>
                        </a:rPr>
                        <a:t>Digital marketing company in Bhubaneswar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880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>
                          <a:effectLst/>
                        </a:rPr>
                        <a:t>17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4519439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>
                          <a:effectLst/>
                        </a:rPr>
                        <a:t>Digital marketing company in Chandigarh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1.9k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>
                          <a:effectLst/>
                        </a:rPr>
                        <a:t>18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5071774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>
                          <a:effectLst/>
                        </a:rPr>
                        <a:t>Digital marketing company in Faridabad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480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>
                          <a:effectLst/>
                        </a:rPr>
                        <a:t>14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067005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>
                          <a:effectLst/>
                        </a:rPr>
                        <a:t>Digital marketing company in Ghaziabad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590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>
                          <a:effectLst/>
                        </a:rPr>
                        <a:t>16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1520381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>
                          <a:effectLst/>
                        </a:rPr>
                        <a:t>Digital marketing company in Jamshedpur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110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>
                          <a:effectLst/>
                        </a:rPr>
                        <a:t>2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917651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>
                          <a:effectLst/>
                        </a:rPr>
                        <a:t>Digital marketing company in Kochi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720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>
                          <a:effectLst/>
                        </a:rPr>
                        <a:t>38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975113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>
                          <a:effectLst/>
                        </a:rPr>
                        <a:t>Digital marketing company in Lucknow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3.6k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22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dirty="0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899506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>
                          <a:effectLst/>
                        </a:rPr>
                        <a:t>Digital marketing company in Nagpur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880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18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dirty="0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7620924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>
                          <a:effectLst/>
                        </a:rPr>
                        <a:t>Digital marketing company in Raipur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880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20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dirty="0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8274842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>
                          <a:effectLst/>
                        </a:rPr>
                        <a:t>Digital marketing company in Surat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1k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15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dirty="0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26260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>
                          <a:effectLst/>
                        </a:rPr>
                        <a:t>Digital marketing company in Visakhapatnam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20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0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dirty="0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3322944"/>
                  </a:ext>
                </a:extLst>
              </a:tr>
              <a:tr h="246857">
                <a:tc>
                  <a:txBody>
                    <a:bodyPr/>
                    <a:lstStyle/>
                    <a:p>
                      <a:pPr rtl="0" fontAlgn="b"/>
                      <a:r>
                        <a:rPr lang="en-US" sz="1000" b="1">
                          <a:effectLst/>
                        </a:rPr>
                        <a:t>Digital marketing company in Kanpur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390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dirty="0">
                          <a:effectLst/>
                        </a:rPr>
                        <a:t>20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dirty="0">
                          <a:effectLst/>
                        </a:rPr>
                        <a:t>Commercial</a:t>
                      </a:r>
                    </a:p>
                  </a:txBody>
                  <a:tcPr marL="9838" marR="9838" marT="6559" marB="655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336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52860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C193E-8E54-1071-3370-C8B32890B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7000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dirty="0"/>
              <a:t> OLD Websites CITY WISE KEYWORD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2085270-2A68-4367-F016-797D6CAA8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575074"/>
              </p:ext>
            </p:extLst>
          </p:nvPr>
        </p:nvGraphicFramePr>
        <p:xfrm>
          <a:off x="0" y="1270000"/>
          <a:ext cx="11717866" cy="5401320"/>
        </p:xfrm>
        <a:graphic>
          <a:graphicData uri="http://schemas.openxmlformats.org/drawingml/2006/table">
            <a:tbl>
              <a:tblPr/>
              <a:tblGrid>
                <a:gridCol w="3596734">
                  <a:extLst>
                    <a:ext uri="{9D8B030D-6E8A-4147-A177-3AD203B41FA5}">
                      <a16:colId xmlns:a16="http://schemas.microsoft.com/office/drawing/2014/main" val="350078717"/>
                    </a:ext>
                  </a:extLst>
                </a:gridCol>
                <a:gridCol w="5330001">
                  <a:extLst>
                    <a:ext uri="{9D8B030D-6E8A-4147-A177-3AD203B41FA5}">
                      <a16:colId xmlns:a16="http://schemas.microsoft.com/office/drawing/2014/main" val="357663671"/>
                    </a:ext>
                  </a:extLst>
                </a:gridCol>
                <a:gridCol w="2791131">
                  <a:extLst>
                    <a:ext uri="{9D8B030D-6E8A-4147-A177-3AD203B41FA5}">
                      <a16:colId xmlns:a16="http://schemas.microsoft.com/office/drawing/2014/main" val="948026228"/>
                    </a:ext>
                  </a:extLst>
                </a:gridCol>
              </a:tblGrid>
              <a:tr h="3295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dirty="0">
                          <a:effectLst/>
                        </a:rPr>
                        <a:t>Keywords 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u="sng" dirty="0">
                          <a:solidFill>
                            <a:srgbClr val="1155CC"/>
                          </a:solidFill>
                          <a:effectLst/>
                        </a:rPr>
                        <a:t>URL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dirty="0">
                          <a:effectLst/>
                        </a:rPr>
                        <a:t>position 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294520"/>
                  </a:ext>
                </a:extLst>
              </a:tr>
              <a:tr h="3295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Digital Marketing Company In Hyderabad 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 dirty="0">
                          <a:solidFill>
                            <a:srgbClr val="1155CC"/>
                          </a:solidFill>
                          <a:effectLst/>
                          <a:hlinkClick r:id="rId2"/>
                        </a:rPr>
                        <a:t>https://arihantglobal.net/best-digital-marketing-company-in-hyderabad/</a:t>
                      </a:r>
                      <a:endParaRPr lang="en-US" sz="10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not under 70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2205157"/>
                  </a:ext>
                </a:extLst>
              </a:tr>
              <a:tr h="3295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dirty="0">
                          <a:solidFill>
                            <a:srgbClr val="37404E"/>
                          </a:solidFill>
                          <a:effectLst/>
                          <a:highlight>
                            <a:srgbClr val="FFFFFF"/>
                          </a:highlight>
                          <a:latin typeface="Open Sans" panose="020B0606030504020204" pitchFamily="34" charset="0"/>
                        </a:rPr>
                        <a:t>Digital Marketing Agency In Allahabad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>
                          <a:solidFill>
                            <a:srgbClr val="1155CC"/>
                          </a:solidFill>
                          <a:effectLst/>
                          <a:hlinkClick r:id="rId3"/>
                        </a:rPr>
                        <a:t>https://arihantglobal.net/best-digital-marketing-agency-in-allahabad/</a:t>
                      </a:r>
                      <a:endParaRPr lang="en-US" sz="1000" u="sng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>
                          <a:effectLst/>
                        </a:rPr>
                        <a:t>22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8549578"/>
                  </a:ext>
                </a:extLst>
              </a:tr>
              <a:tr h="3295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Digital Marketing Agency in </a:t>
                      </a:r>
                      <a:r>
                        <a:rPr lang="en-US" sz="1200" dirty="0" err="1">
                          <a:effectLst/>
                        </a:rPr>
                        <a:t>Shekhawati</a:t>
                      </a:r>
                      <a:endParaRPr lang="en-US" sz="1200" dirty="0"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 dirty="0">
                          <a:solidFill>
                            <a:srgbClr val="1155CC"/>
                          </a:solidFill>
                          <a:effectLst/>
                          <a:hlinkClick r:id="rId4"/>
                        </a:rPr>
                        <a:t>https://arihantglobal.net/best-digital-marketing-agency-in-shekhawati/</a:t>
                      </a:r>
                      <a:endParaRPr lang="en-US" sz="10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1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3231579"/>
                  </a:ext>
                </a:extLst>
              </a:tr>
              <a:tr h="3295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Best Digital Marketing Agency in Vadodara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 dirty="0">
                          <a:solidFill>
                            <a:srgbClr val="1155CC"/>
                          </a:solidFill>
                          <a:effectLst/>
                          <a:hlinkClick r:id="rId5"/>
                        </a:rPr>
                        <a:t>https://arihantglobal.net/best-digital-marketing-agency-in-vadodara/</a:t>
                      </a:r>
                      <a:endParaRPr lang="en-US" sz="10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37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683053"/>
                  </a:ext>
                </a:extLst>
              </a:tr>
              <a:tr h="3295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Best Digital Marketing Company in Gurgaon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 dirty="0">
                          <a:solidFill>
                            <a:srgbClr val="1155CC"/>
                          </a:solidFill>
                          <a:effectLst/>
                          <a:hlinkClick r:id="rId6"/>
                        </a:rPr>
                        <a:t>https://arihantglobal.net/best-digital-marketing-company-in-gurgaon/</a:t>
                      </a:r>
                      <a:endParaRPr lang="en-US" sz="10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not under 70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9261701"/>
                  </a:ext>
                </a:extLst>
              </a:tr>
              <a:tr h="3295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Best Digital Marketing Company in Jodhpur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 dirty="0">
                          <a:solidFill>
                            <a:srgbClr val="1155CC"/>
                          </a:solidFill>
                          <a:effectLst/>
                          <a:hlinkClick r:id="rId7"/>
                        </a:rPr>
                        <a:t>https://arihantglobal.net/best-digital-marketing-company-in-jodhpur/</a:t>
                      </a:r>
                      <a:endParaRPr lang="en-US" sz="10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23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3473554"/>
                  </a:ext>
                </a:extLst>
              </a:tr>
              <a:tr h="1849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Digital Marketing Agency In Kota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 dirty="0">
                          <a:solidFill>
                            <a:srgbClr val="1155CC"/>
                          </a:solidFill>
                          <a:effectLst/>
                          <a:hlinkClick r:id="rId8"/>
                        </a:rPr>
                        <a:t>https://arihantglobal.net/digital-marketing-agency-in-kota/</a:t>
                      </a:r>
                      <a:endParaRPr lang="en-US" sz="10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16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7643"/>
                  </a:ext>
                </a:extLst>
              </a:tr>
              <a:tr h="3295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Best Digital Marketing Company in Udaipur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>
                          <a:solidFill>
                            <a:srgbClr val="1155CC"/>
                          </a:solidFill>
                          <a:effectLst/>
                          <a:hlinkClick r:id="rId9"/>
                        </a:rPr>
                        <a:t>https://arihantglobal.net/best-digital-marketing-company-in-udaipur/</a:t>
                      </a:r>
                      <a:endParaRPr lang="en-US" sz="1000" u="sng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21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84590"/>
                  </a:ext>
                </a:extLst>
              </a:tr>
              <a:tr h="27257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  <a:highlight>
                            <a:srgbClr val="FFFFFF"/>
                          </a:highlight>
                        </a:rPr>
                        <a:t>Digital marketing agency in Delhi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>
                          <a:solidFill>
                            <a:srgbClr val="1155CC"/>
                          </a:solidFill>
                          <a:effectLst/>
                          <a:hlinkClick r:id="rId10"/>
                        </a:rPr>
                        <a:t>https://arihantglobal.net/digital-marketing-agency-in-delhi/</a:t>
                      </a:r>
                      <a:endParaRPr lang="en-US" sz="1000" u="sng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not under 70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65966"/>
                  </a:ext>
                </a:extLst>
              </a:tr>
              <a:tr h="1849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Best Digital Marketing Agency In Guwahati 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>
                          <a:solidFill>
                            <a:srgbClr val="1155CC"/>
                          </a:solidFill>
                          <a:effectLst/>
                          <a:hlinkClick r:id="rId11"/>
                        </a:rPr>
                        <a:t>https://arihantglobal.net/digital-marketing-agency-in-guwahati/</a:t>
                      </a:r>
                      <a:endParaRPr lang="en-US" sz="1000" u="sng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41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3634938"/>
                  </a:ext>
                </a:extLst>
              </a:tr>
              <a:tr h="27257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Digital Marketing Agency In Pune 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 dirty="0">
                          <a:solidFill>
                            <a:srgbClr val="1155CC"/>
                          </a:solidFill>
                          <a:effectLst/>
                          <a:hlinkClick r:id="rId12"/>
                        </a:rPr>
                        <a:t>https://arihantglobal.net/digital-marketing-agency-in-pune/</a:t>
                      </a:r>
                      <a:endParaRPr lang="en-US" sz="10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not under 70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9875900"/>
                  </a:ext>
                </a:extLst>
              </a:tr>
              <a:tr h="1849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Digital Marketing Company In Gorakhpur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 dirty="0">
                          <a:solidFill>
                            <a:srgbClr val="1155CC"/>
                          </a:solidFill>
                          <a:effectLst/>
                          <a:hlinkClick r:id="rId13"/>
                        </a:rPr>
                        <a:t>https://arihantglobal.net/digital-marketing-company-in-gorakhpur/</a:t>
                      </a:r>
                      <a:endParaRPr lang="en-US" sz="10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12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147729"/>
                  </a:ext>
                </a:extLst>
              </a:tr>
              <a:tr h="27257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Digital Marketing Agency In Mumbai 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 dirty="0">
                          <a:solidFill>
                            <a:srgbClr val="1155CC"/>
                          </a:solidFill>
                          <a:effectLst/>
                          <a:hlinkClick r:id="rId14"/>
                        </a:rPr>
                        <a:t>https://arihantglobal.net/digital-marketing-agency-in-mumbai/</a:t>
                      </a:r>
                      <a:endParaRPr lang="en-US" sz="10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>
                          <a:effectLst/>
                        </a:rPr>
                        <a:t>not under 70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406213"/>
                  </a:ext>
                </a:extLst>
              </a:tr>
              <a:tr h="3295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Digital Marketing Company In Ajmer,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 dirty="0">
                          <a:solidFill>
                            <a:srgbClr val="1155CC"/>
                          </a:solidFill>
                          <a:effectLst/>
                          <a:hlinkClick r:id="rId15"/>
                        </a:rPr>
                        <a:t>https://arihantglobal.net/digital-marketing-company-in-ajmer-rajasthan/</a:t>
                      </a:r>
                      <a:endParaRPr lang="en-US" sz="10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8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027456"/>
                  </a:ext>
                </a:extLst>
              </a:tr>
              <a:tr h="1849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Digital Marketing Company In Aligarh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 dirty="0">
                          <a:solidFill>
                            <a:srgbClr val="1155CC"/>
                          </a:solidFill>
                          <a:effectLst/>
                          <a:hlinkClick r:id="rId16"/>
                        </a:rPr>
                        <a:t>https://arihantglobal.net/digital-marketing-company-in-aligarh/</a:t>
                      </a:r>
                      <a:endParaRPr lang="en-US" sz="10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13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880005"/>
                  </a:ext>
                </a:extLst>
              </a:tr>
              <a:tr h="1849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Digital Marketing Company In Agra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 dirty="0">
                          <a:solidFill>
                            <a:srgbClr val="1155CC"/>
                          </a:solidFill>
                          <a:effectLst/>
                          <a:hlinkClick r:id="rId17"/>
                        </a:rPr>
                        <a:t>https://arihantglobal.net/digital-marketing-company-in-agra-2/</a:t>
                      </a:r>
                      <a:endParaRPr lang="en-US" sz="10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25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173004"/>
                  </a:ext>
                </a:extLst>
              </a:tr>
              <a:tr h="1849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dirty="0">
                          <a:solidFill>
                            <a:srgbClr val="37404E"/>
                          </a:solidFill>
                          <a:effectLst/>
                          <a:highlight>
                            <a:srgbClr val="FFFFFF"/>
                          </a:highlight>
                          <a:latin typeface="Open Sans" panose="020B0606030504020204" pitchFamily="34" charset="0"/>
                        </a:rPr>
                        <a:t>Digital Marketing Agency In Bikaner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 dirty="0">
                          <a:solidFill>
                            <a:srgbClr val="1155CC"/>
                          </a:solidFill>
                          <a:effectLst/>
                          <a:hlinkClick r:id="rId18"/>
                        </a:rPr>
                        <a:t>https://arihantglobal.net/digital-marketing-agency-in-bikaner/</a:t>
                      </a:r>
                      <a:endParaRPr lang="en-US" sz="10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10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6332641"/>
                  </a:ext>
                </a:extLst>
              </a:tr>
              <a:tr h="1849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Digital Marketing Company In Patna 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 dirty="0">
                          <a:solidFill>
                            <a:srgbClr val="1155CC"/>
                          </a:solidFill>
                          <a:effectLst/>
                          <a:hlinkClick r:id="rId19"/>
                        </a:rPr>
                        <a:t>https://arihantglobal.net/digital-marketing-company-in-patna/</a:t>
                      </a:r>
                      <a:endParaRPr lang="en-US" sz="10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44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962858"/>
                  </a:ext>
                </a:extLst>
              </a:tr>
              <a:tr h="27257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Digital Marketing Company In Noida 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sng" dirty="0">
                          <a:solidFill>
                            <a:srgbClr val="1155CC"/>
                          </a:solidFill>
                          <a:effectLst/>
                          <a:hlinkClick r:id="rId20"/>
                        </a:rPr>
                        <a:t>https://arihantglobal.net/digital-marketing-company-in-noida/</a:t>
                      </a:r>
                      <a:endParaRPr lang="en-US" sz="1000" u="sng" dirty="0">
                        <a:solidFill>
                          <a:srgbClr val="1155CC"/>
                        </a:solidFill>
                        <a:effectLst/>
                      </a:endParaRP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effectLst/>
                        </a:rPr>
                        <a:t>not under 70</a:t>
                      </a:r>
                    </a:p>
                  </a:txBody>
                  <a:tcPr marL="6958" marR="6958" marT="4639" marB="4639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3276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24545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31A00-C3B2-ED4A-79BB-026C90188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b="1" dirty="0"/>
              <a:t>Conclusion</a:t>
            </a:r>
            <a:br>
              <a:rPr lang="en-US" b="1" dirty="0"/>
            </a:br>
            <a:r>
              <a:rPr lang="en-US" b="1" dirty="0"/>
              <a:t>My work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B0CE3BD-6C44-4BC5-0ECF-B28058EF34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0759537"/>
              </p:ext>
            </p:extLst>
          </p:nvPr>
        </p:nvGraphicFramePr>
        <p:xfrm>
          <a:off x="643467" y="2074333"/>
          <a:ext cx="10769600" cy="3688970"/>
        </p:xfrm>
        <a:graphic>
          <a:graphicData uri="http://schemas.openxmlformats.org/drawingml/2006/table">
            <a:tbl>
              <a:tblPr/>
              <a:tblGrid>
                <a:gridCol w="10769600">
                  <a:extLst>
                    <a:ext uri="{9D8B030D-6E8A-4147-A177-3AD203B41FA5}">
                      <a16:colId xmlns:a16="http://schemas.microsoft.com/office/drawing/2014/main" val="3188095566"/>
                    </a:ext>
                  </a:extLst>
                </a:gridCol>
              </a:tblGrid>
              <a:tr h="368897">
                <a:tc>
                  <a:txBody>
                    <a:bodyPr/>
                    <a:lstStyle/>
                    <a:p>
                      <a:pPr marL="285750" indent="-285750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optimize a page </a:t>
                      </a:r>
                      <a:r>
                        <a:rPr lang="en-US" dirty="0" err="1">
                          <a:effectLst/>
                        </a:rPr>
                        <a:t>seo</a:t>
                      </a:r>
                      <a:r>
                        <a:rPr lang="en-US" dirty="0">
                          <a:effectLst/>
                        </a:rPr>
                        <a:t> friendly 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1810737"/>
                  </a:ext>
                </a:extLst>
              </a:tr>
              <a:tr h="368897">
                <a:tc>
                  <a:txBody>
                    <a:bodyPr/>
                    <a:lstStyle/>
                    <a:p>
                      <a:pPr marL="285750" indent="-285750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450 Backlinks one day 10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288909"/>
                  </a:ext>
                </a:extLst>
              </a:tr>
              <a:tr h="368897">
                <a:tc>
                  <a:txBody>
                    <a:bodyPr/>
                    <a:lstStyle/>
                    <a:p>
                      <a:pPr marL="285750" indent="-285750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change page layout proper </a:t>
                      </a:r>
                      <a:r>
                        <a:rPr lang="en-US" dirty="0" err="1">
                          <a:effectLst/>
                        </a:rPr>
                        <a:t>seo</a:t>
                      </a:r>
                      <a:r>
                        <a:rPr lang="en-US" dirty="0">
                          <a:effectLst/>
                        </a:rPr>
                        <a:t> friendly 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11427"/>
                  </a:ext>
                </a:extLst>
              </a:tr>
              <a:tr h="368897">
                <a:tc>
                  <a:txBody>
                    <a:bodyPr/>
                    <a:lstStyle/>
                    <a:p>
                      <a:pPr marL="285750" indent="-285750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blog posting on trending topic 12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752075"/>
                  </a:ext>
                </a:extLst>
              </a:tr>
              <a:tr h="368897">
                <a:tc>
                  <a:txBody>
                    <a:bodyPr/>
                    <a:lstStyle/>
                    <a:p>
                      <a:pPr marL="285750" indent="-285750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Web story posting on trending topics per day 2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3054161"/>
                  </a:ext>
                </a:extLst>
              </a:tr>
              <a:tr h="368897">
                <a:tc>
                  <a:txBody>
                    <a:bodyPr/>
                    <a:lstStyle/>
                    <a:p>
                      <a:pPr marL="285750" indent="-285750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properly call to action 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199449"/>
                  </a:ext>
                </a:extLst>
              </a:tr>
              <a:tr h="368897">
                <a:tc>
                  <a:txBody>
                    <a:bodyPr/>
                    <a:lstStyle/>
                    <a:p>
                      <a:pPr marL="285750" indent="-285750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FAQ in pages 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128096"/>
                  </a:ext>
                </a:extLst>
              </a:tr>
              <a:tr h="368897">
                <a:tc>
                  <a:txBody>
                    <a:bodyPr/>
                    <a:lstStyle/>
                    <a:p>
                      <a:pPr marL="285750" indent="-285750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Old city wise page optimize total page 18 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2691901"/>
                  </a:ext>
                </a:extLst>
              </a:tr>
              <a:tr h="368897">
                <a:tc>
                  <a:txBody>
                    <a:bodyPr/>
                    <a:lstStyle/>
                    <a:p>
                      <a:pPr marL="285750" indent="-285750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Create a new city wise page total 17 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013656"/>
                  </a:ext>
                </a:extLst>
              </a:tr>
              <a:tr h="368897">
                <a:tc>
                  <a:txBody>
                    <a:bodyPr/>
                    <a:lstStyle/>
                    <a:p>
                      <a:pPr marL="285750" indent="-285750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fixed website Grammarly error 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0514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0801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1400</Words>
  <Application>Microsoft Office PowerPoint</Application>
  <PresentationFormat>Widescreen</PresentationFormat>
  <Paragraphs>588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Red Hat Display</vt:lpstr>
      <vt:lpstr>Arial</vt:lpstr>
      <vt:lpstr>Calibri</vt:lpstr>
      <vt:lpstr>Calibri Light</vt:lpstr>
      <vt:lpstr>Open Sans</vt:lpstr>
      <vt:lpstr>Office Theme</vt:lpstr>
      <vt:lpstr>competitor Analysis Report Arihant Global</vt:lpstr>
      <vt:lpstr>keywords </vt:lpstr>
      <vt:lpstr>Last 1 Months Google Search Console </vt:lpstr>
      <vt:lpstr>competitor on Keyword Digital Marketing Company in Jaipur</vt:lpstr>
      <vt:lpstr>competitor on Keyword Digital Marketing Agency in Jaipur</vt:lpstr>
      <vt:lpstr>competitor on Keyword Social media marketing company in jaipur</vt:lpstr>
      <vt:lpstr>competitor on Keyword Logo Designer in Jaipur</vt:lpstr>
      <vt:lpstr>Competitor Backlinks Total Backlinks = 114</vt:lpstr>
      <vt:lpstr>NEW CITY WISE KEYWORD</vt:lpstr>
      <vt:lpstr> OLD Websites CITY WISE KEYWORD</vt:lpstr>
      <vt:lpstr>Conclusion My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competitor Analysis Report Arihant Global</dc:title>
  <dc:creator>Ramesh Kumawat</dc:creator>
  <cp:lastModifiedBy>Ramesh Kumawat</cp:lastModifiedBy>
  <cp:revision>6</cp:revision>
  <dcterms:created xsi:type="dcterms:W3CDTF">2024-04-22T08:31:52Z</dcterms:created>
  <dcterms:modified xsi:type="dcterms:W3CDTF">2024-04-23T05:44:37Z</dcterms:modified>
</cp:coreProperties>
</file>